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730" r:id="rId6"/>
  </p:sldMasterIdLst>
  <p:notesMasterIdLst>
    <p:notesMasterId r:id="rId60"/>
  </p:notesMasterIdLst>
  <p:sldIdLst>
    <p:sldId id="2219" r:id="rId7"/>
    <p:sldId id="2221" r:id="rId8"/>
    <p:sldId id="2222" r:id="rId9"/>
    <p:sldId id="2220" r:id="rId10"/>
    <p:sldId id="2218" r:id="rId11"/>
    <p:sldId id="2223" r:id="rId12"/>
    <p:sldId id="2224" r:id="rId13"/>
    <p:sldId id="338" r:id="rId14"/>
    <p:sldId id="337" r:id="rId15"/>
    <p:sldId id="336" r:id="rId16"/>
    <p:sldId id="335" r:id="rId17"/>
    <p:sldId id="2205" r:id="rId18"/>
    <p:sldId id="2225" r:id="rId19"/>
    <p:sldId id="2226" r:id="rId20"/>
    <p:sldId id="327" r:id="rId21"/>
    <p:sldId id="326" r:id="rId22"/>
    <p:sldId id="2228" r:id="rId23"/>
    <p:sldId id="2227" r:id="rId24"/>
    <p:sldId id="345" r:id="rId25"/>
    <p:sldId id="322" r:id="rId26"/>
    <p:sldId id="323" r:id="rId27"/>
    <p:sldId id="344" r:id="rId28"/>
    <p:sldId id="318" r:id="rId29"/>
    <p:sldId id="2229" r:id="rId30"/>
    <p:sldId id="317" r:id="rId31"/>
    <p:sldId id="316" r:id="rId32"/>
    <p:sldId id="347" r:id="rId33"/>
    <p:sldId id="314" r:id="rId34"/>
    <p:sldId id="313" r:id="rId35"/>
    <p:sldId id="312" r:id="rId36"/>
    <p:sldId id="311" r:id="rId37"/>
    <p:sldId id="360" r:id="rId38"/>
    <p:sldId id="310" r:id="rId39"/>
    <p:sldId id="309" r:id="rId40"/>
    <p:sldId id="308" r:id="rId41"/>
    <p:sldId id="307" r:id="rId42"/>
    <p:sldId id="306" r:id="rId43"/>
    <p:sldId id="295" r:id="rId44"/>
    <p:sldId id="348" r:id="rId45"/>
    <p:sldId id="303" r:id="rId46"/>
    <p:sldId id="301" r:id="rId47"/>
    <p:sldId id="349" r:id="rId48"/>
    <p:sldId id="356" r:id="rId49"/>
    <p:sldId id="299" r:id="rId50"/>
    <p:sldId id="353" r:id="rId51"/>
    <p:sldId id="354" r:id="rId52"/>
    <p:sldId id="361" r:id="rId53"/>
    <p:sldId id="351" r:id="rId54"/>
    <p:sldId id="352" r:id="rId55"/>
    <p:sldId id="296" r:id="rId56"/>
    <p:sldId id="364" r:id="rId57"/>
    <p:sldId id="363" r:id="rId58"/>
    <p:sldId id="2230" r:id="rId5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5C72BB-5F65-49B0-8F63-9EE34F1CD4CC}" name="Acharya, Aritra" initials="AA" userId="S::aritra.acharya@postnl.nl::154ec45f-069e-4ab2-89a0-7817e29c08b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ald Heetvelt" initials="RH" lastIdx="1" clrIdx="0">
    <p:extLst>
      <p:ext uri="{19B8F6BF-5375-455C-9EA6-DF929625EA0E}">
        <p15:presenceInfo xmlns:p15="http://schemas.microsoft.com/office/powerpoint/2012/main" userId="S::roald.heetvelt@postnl.nl::13920208-df13-41eb-bad8-a0dc8af86d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8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7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microsoft.com/office/2018/10/relationships/authors" Target="authors.xml"/><Relationship Id="rId5" Type="http://schemas.openxmlformats.org/officeDocument/2006/relationships/slideMaster" Target="slideMasters/slideMaster1.xml"/><Relationship Id="rId61" Type="http://schemas.openxmlformats.org/officeDocument/2006/relationships/commentAuthors" Target="commentAuthor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DF0ACC-064E-46E3-80E5-BAE15A6C51A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L"/>
        </a:p>
      </dgm:t>
    </dgm:pt>
    <dgm:pt modelId="{7268EB72-9002-42EB-A40C-D1AB6F65165F}">
      <dgm:prSet custT="1"/>
      <dgm:spPr/>
      <dgm:t>
        <a:bodyPr/>
        <a:lstStyle/>
        <a:p>
          <a:pPr algn="l"/>
          <a:r>
            <a:rPr lang="en-GB" sz="1400" b="1" i="0" u="sng" dirty="0"/>
            <a:t>Hostname</a:t>
          </a:r>
          <a:r>
            <a:rPr lang="en-GB" sz="1400" b="0" i="0" dirty="0"/>
            <a:t>: aact-db.ctti-clinicaltrials.org </a:t>
          </a:r>
          <a:endParaRPr lang="en-NL" sz="1400" dirty="0"/>
        </a:p>
      </dgm:t>
    </dgm:pt>
    <dgm:pt modelId="{8631D97F-7DE5-4D76-972E-A9548D52AC64}" type="parTrans" cxnId="{438CCB02-D8C4-498D-B7C5-D6C2F0E78DF7}">
      <dgm:prSet/>
      <dgm:spPr/>
      <dgm:t>
        <a:bodyPr/>
        <a:lstStyle/>
        <a:p>
          <a:endParaRPr lang="en-NL" sz="2400"/>
        </a:p>
      </dgm:t>
    </dgm:pt>
    <dgm:pt modelId="{9F8671C0-4E75-4340-9937-DD73D12596D0}" type="sibTrans" cxnId="{438CCB02-D8C4-498D-B7C5-D6C2F0E78DF7}">
      <dgm:prSet/>
      <dgm:spPr/>
      <dgm:t>
        <a:bodyPr/>
        <a:lstStyle/>
        <a:p>
          <a:endParaRPr lang="en-NL" sz="2400"/>
        </a:p>
      </dgm:t>
    </dgm:pt>
    <dgm:pt modelId="{9CF1431D-85A8-4D63-86D9-8EB72DC3996D}">
      <dgm:prSet custT="1"/>
      <dgm:spPr/>
      <dgm:t>
        <a:bodyPr/>
        <a:lstStyle/>
        <a:p>
          <a:pPr algn="l"/>
          <a:r>
            <a:rPr lang="en-GB" sz="1400" b="1" i="0" u="sng" dirty="0"/>
            <a:t>Port</a:t>
          </a:r>
          <a:r>
            <a:rPr lang="en-GB" sz="1400" b="0" i="0" dirty="0"/>
            <a:t>: 5432 </a:t>
          </a:r>
          <a:endParaRPr lang="en-NL" sz="1400" dirty="0"/>
        </a:p>
      </dgm:t>
    </dgm:pt>
    <dgm:pt modelId="{14FCB4CB-7C7B-476F-9D9A-1FFBD57E3E0D}" type="parTrans" cxnId="{CDEDF540-21F0-4976-871A-0CD11FAF52A7}">
      <dgm:prSet/>
      <dgm:spPr/>
      <dgm:t>
        <a:bodyPr/>
        <a:lstStyle/>
        <a:p>
          <a:endParaRPr lang="en-NL" sz="2400"/>
        </a:p>
      </dgm:t>
    </dgm:pt>
    <dgm:pt modelId="{A9105945-2BB7-45EB-AED7-0114D9C36A03}" type="sibTrans" cxnId="{CDEDF540-21F0-4976-871A-0CD11FAF52A7}">
      <dgm:prSet/>
      <dgm:spPr/>
      <dgm:t>
        <a:bodyPr/>
        <a:lstStyle/>
        <a:p>
          <a:endParaRPr lang="en-NL" sz="2400"/>
        </a:p>
      </dgm:t>
    </dgm:pt>
    <dgm:pt modelId="{A2E384BC-BA3C-4BA5-8ECC-7F36AE856E3B}">
      <dgm:prSet custT="1"/>
      <dgm:spPr/>
      <dgm:t>
        <a:bodyPr/>
        <a:lstStyle/>
        <a:p>
          <a:pPr algn="l"/>
          <a:r>
            <a:rPr lang="en-GB" sz="1400" b="1" i="0" u="sng" dirty="0"/>
            <a:t>Database</a:t>
          </a:r>
          <a:r>
            <a:rPr lang="en-GB" sz="1400" b="0" i="0" u="sng" dirty="0"/>
            <a:t> </a:t>
          </a:r>
          <a:r>
            <a:rPr lang="en-GB" sz="1400" b="1" i="0" u="sng" dirty="0"/>
            <a:t>name</a:t>
          </a:r>
          <a:r>
            <a:rPr lang="en-GB" sz="1400" b="0" i="0" dirty="0"/>
            <a:t>: </a:t>
          </a:r>
          <a:r>
            <a:rPr lang="en-GB" sz="1400" b="0" i="0" dirty="0" err="1"/>
            <a:t>aact</a:t>
          </a:r>
          <a:r>
            <a:rPr lang="en-GB" sz="1400" b="0" i="0" dirty="0"/>
            <a:t> </a:t>
          </a:r>
          <a:endParaRPr lang="en-NL" sz="1400" dirty="0"/>
        </a:p>
      </dgm:t>
    </dgm:pt>
    <dgm:pt modelId="{118BA3C2-F0ED-4AF3-B0A8-C1661DDBDEFF}" type="parTrans" cxnId="{AFF61366-7C21-4B9B-B3AD-1541E7242F5B}">
      <dgm:prSet/>
      <dgm:spPr/>
      <dgm:t>
        <a:bodyPr/>
        <a:lstStyle/>
        <a:p>
          <a:endParaRPr lang="en-NL" sz="2400"/>
        </a:p>
      </dgm:t>
    </dgm:pt>
    <dgm:pt modelId="{40BA1053-1561-4487-A019-7A6113382C7C}" type="sibTrans" cxnId="{AFF61366-7C21-4B9B-B3AD-1541E7242F5B}">
      <dgm:prSet/>
      <dgm:spPr/>
      <dgm:t>
        <a:bodyPr/>
        <a:lstStyle/>
        <a:p>
          <a:endParaRPr lang="en-NL" sz="2400"/>
        </a:p>
      </dgm:t>
    </dgm:pt>
    <dgm:pt modelId="{CB6BE525-B2AD-4351-9661-7466F17E37B3}">
      <dgm:prSet custT="1"/>
      <dgm:spPr/>
      <dgm:t>
        <a:bodyPr/>
        <a:lstStyle/>
        <a:p>
          <a:pPr algn="l"/>
          <a:r>
            <a:rPr lang="en-GB" sz="1400" b="1" i="0" u="sng" dirty="0"/>
            <a:t>Username</a:t>
          </a:r>
          <a:r>
            <a:rPr lang="en-GB" sz="1400" b="0" i="0" dirty="0"/>
            <a:t>: </a:t>
          </a:r>
          <a:r>
            <a:rPr lang="en-GB" sz="1400" b="0" i="0" dirty="0" err="1"/>
            <a:t>powerbiworkshop</a:t>
          </a:r>
          <a:r>
            <a:rPr lang="en-GB" sz="1400" b="0" i="0" dirty="0"/>
            <a:t> </a:t>
          </a:r>
          <a:endParaRPr lang="en-NL" sz="1400" dirty="0"/>
        </a:p>
      </dgm:t>
    </dgm:pt>
    <dgm:pt modelId="{22EAD44F-26C8-4F8F-B6D0-0FD22F24C861}" type="parTrans" cxnId="{4AFAEA19-F061-4B1C-946D-D6ABD8F9BBC1}">
      <dgm:prSet/>
      <dgm:spPr/>
      <dgm:t>
        <a:bodyPr/>
        <a:lstStyle/>
        <a:p>
          <a:endParaRPr lang="en-NL" sz="2400"/>
        </a:p>
      </dgm:t>
    </dgm:pt>
    <dgm:pt modelId="{13E3A5DA-403A-431D-A5E4-67097FE3B264}" type="sibTrans" cxnId="{4AFAEA19-F061-4B1C-946D-D6ABD8F9BBC1}">
      <dgm:prSet/>
      <dgm:spPr/>
      <dgm:t>
        <a:bodyPr/>
        <a:lstStyle/>
        <a:p>
          <a:endParaRPr lang="en-NL" sz="2400"/>
        </a:p>
      </dgm:t>
    </dgm:pt>
    <dgm:pt modelId="{125B9A7E-2F20-4F24-81FD-C6D57D912411}">
      <dgm:prSet custT="1"/>
      <dgm:spPr/>
      <dgm:t>
        <a:bodyPr/>
        <a:lstStyle/>
        <a:p>
          <a:pPr algn="l"/>
          <a:r>
            <a:rPr lang="en-GB" sz="1400" b="1" i="0" u="sng" dirty="0"/>
            <a:t>Password</a:t>
          </a:r>
          <a:r>
            <a:rPr lang="en-GB" sz="1400" b="0" i="0" dirty="0"/>
            <a:t>: </a:t>
          </a:r>
          <a:r>
            <a:rPr lang="en-GB" sz="1400" b="0" i="0" dirty="0" err="1"/>
            <a:t>Vanlangpowerbi</a:t>
          </a:r>
          <a:endParaRPr lang="en-NL" sz="1400" dirty="0"/>
        </a:p>
      </dgm:t>
    </dgm:pt>
    <dgm:pt modelId="{46B759EB-C054-4106-9D4D-35E48F4EE355}" type="parTrans" cxnId="{31820136-8227-4C91-833E-9FC3256C10B1}">
      <dgm:prSet/>
      <dgm:spPr/>
      <dgm:t>
        <a:bodyPr/>
        <a:lstStyle/>
        <a:p>
          <a:endParaRPr lang="en-NL" sz="2400"/>
        </a:p>
      </dgm:t>
    </dgm:pt>
    <dgm:pt modelId="{68D827FB-43C8-439E-A166-1CB44CFDD993}" type="sibTrans" cxnId="{31820136-8227-4C91-833E-9FC3256C10B1}">
      <dgm:prSet/>
      <dgm:spPr/>
      <dgm:t>
        <a:bodyPr/>
        <a:lstStyle/>
        <a:p>
          <a:endParaRPr lang="en-NL" sz="2400"/>
        </a:p>
      </dgm:t>
    </dgm:pt>
    <dgm:pt modelId="{EBB2773D-44D5-4BBB-8836-DBC379287EDE}" type="pres">
      <dgm:prSet presAssocID="{1CDF0ACC-064E-46E3-80E5-BAE15A6C51A7}" presName="linearFlow" presStyleCnt="0">
        <dgm:presLayoutVars>
          <dgm:dir/>
          <dgm:resizeHandles val="exact"/>
        </dgm:presLayoutVars>
      </dgm:prSet>
      <dgm:spPr/>
    </dgm:pt>
    <dgm:pt modelId="{9D0936EB-B498-4036-83EB-A3A35756C530}" type="pres">
      <dgm:prSet presAssocID="{7268EB72-9002-42EB-A40C-D1AB6F65165F}" presName="composite" presStyleCnt="0"/>
      <dgm:spPr/>
    </dgm:pt>
    <dgm:pt modelId="{E1A1B971-13B7-4BCE-9CFE-FB61659D7B03}" type="pres">
      <dgm:prSet presAssocID="{7268EB72-9002-42EB-A40C-D1AB6F65165F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d 3D patterns"/>
        </a:ext>
      </dgm:extLst>
    </dgm:pt>
    <dgm:pt modelId="{EA5DF310-A1F3-4363-B4DC-7FEADB51A7A5}" type="pres">
      <dgm:prSet presAssocID="{7268EB72-9002-42EB-A40C-D1AB6F65165F}" presName="txShp" presStyleLbl="node1" presStyleIdx="0" presStyleCnt="5">
        <dgm:presLayoutVars>
          <dgm:bulletEnabled val="1"/>
        </dgm:presLayoutVars>
      </dgm:prSet>
      <dgm:spPr/>
    </dgm:pt>
    <dgm:pt modelId="{D03FB8AE-4E37-4203-B142-490532F85AED}" type="pres">
      <dgm:prSet presAssocID="{9F8671C0-4E75-4340-9937-DD73D12596D0}" presName="spacing" presStyleCnt="0"/>
      <dgm:spPr/>
    </dgm:pt>
    <dgm:pt modelId="{A95A61BE-5833-431B-A6B5-EE1D5FA516F4}" type="pres">
      <dgm:prSet presAssocID="{9CF1431D-85A8-4D63-86D9-8EB72DC3996D}" presName="composite" presStyleCnt="0"/>
      <dgm:spPr/>
    </dgm:pt>
    <dgm:pt modelId="{DFB180BB-43EC-4DD2-8AE8-3F653603B139}" type="pres">
      <dgm:prSet presAssocID="{9CF1431D-85A8-4D63-86D9-8EB72DC3996D}" presName="imgShp" presStyleLbl="fgImgPlace1" presStyleIdx="1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d 3D patterns"/>
        </a:ext>
      </dgm:extLst>
    </dgm:pt>
    <dgm:pt modelId="{754E193F-6F68-4D8E-9B33-5D7ED8B20D95}" type="pres">
      <dgm:prSet presAssocID="{9CF1431D-85A8-4D63-86D9-8EB72DC3996D}" presName="txShp" presStyleLbl="node1" presStyleIdx="1" presStyleCnt="5">
        <dgm:presLayoutVars>
          <dgm:bulletEnabled val="1"/>
        </dgm:presLayoutVars>
      </dgm:prSet>
      <dgm:spPr/>
    </dgm:pt>
    <dgm:pt modelId="{2E1AF961-5FAB-4526-B159-976F5E44B597}" type="pres">
      <dgm:prSet presAssocID="{A9105945-2BB7-45EB-AED7-0114D9C36A03}" presName="spacing" presStyleCnt="0"/>
      <dgm:spPr/>
    </dgm:pt>
    <dgm:pt modelId="{5781C643-3DB7-4361-BACD-86EE6382D4FD}" type="pres">
      <dgm:prSet presAssocID="{A2E384BC-BA3C-4BA5-8ECC-7F36AE856E3B}" presName="composite" presStyleCnt="0"/>
      <dgm:spPr/>
    </dgm:pt>
    <dgm:pt modelId="{CA110181-80DC-4081-87F7-E890C21D2F77}" type="pres">
      <dgm:prSet presAssocID="{A2E384BC-BA3C-4BA5-8ECC-7F36AE856E3B}" presName="imgShp" presStyleLbl="fgImgPlace1" presStyleIdx="2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d 3D patterns"/>
        </a:ext>
      </dgm:extLst>
    </dgm:pt>
    <dgm:pt modelId="{8C7EF334-8C8B-497A-A8EA-11A7A041C10F}" type="pres">
      <dgm:prSet presAssocID="{A2E384BC-BA3C-4BA5-8ECC-7F36AE856E3B}" presName="txShp" presStyleLbl="node1" presStyleIdx="2" presStyleCnt="5">
        <dgm:presLayoutVars>
          <dgm:bulletEnabled val="1"/>
        </dgm:presLayoutVars>
      </dgm:prSet>
      <dgm:spPr/>
    </dgm:pt>
    <dgm:pt modelId="{D52A4577-B4B6-451F-92DE-3F6D6D782D2F}" type="pres">
      <dgm:prSet presAssocID="{40BA1053-1561-4487-A019-7A6113382C7C}" presName="spacing" presStyleCnt="0"/>
      <dgm:spPr/>
    </dgm:pt>
    <dgm:pt modelId="{63676B2C-2FD1-44B0-9F20-F2F5ECE8A737}" type="pres">
      <dgm:prSet presAssocID="{CB6BE525-B2AD-4351-9661-7466F17E37B3}" presName="composite" presStyleCnt="0"/>
      <dgm:spPr/>
    </dgm:pt>
    <dgm:pt modelId="{7951C9F2-458E-4027-8231-83D65A734EFC}" type="pres">
      <dgm:prSet presAssocID="{CB6BE525-B2AD-4351-9661-7466F17E37B3}" presName="imgShp" presStyleLbl="fgImgPlace1" presStyleIdx="3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d 3D patterns"/>
        </a:ext>
      </dgm:extLst>
    </dgm:pt>
    <dgm:pt modelId="{6F7972C9-C2FF-4699-AEC5-7685042851F1}" type="pres">
      <dgm:prSet presAssocID="{CB6BE525-B2AD-4351-9661-7466F17E37B3}" presName="txShp" presStyleLbl="node1" presStyleIdx="3" presStyleCnt="5">
        <dgm:presLayoutVars>
          <dgm:bulletEnabled val="1"/>
        </dgm:presLayoutVars>
      </dgm:prSet>
      <dgm:spPr/>
    </dgm:pt>
    <dgm:pt modelId="{A246FBF3-D9C6-4F04-9E89-7C597F5054A7}" type="pres">
      <dgm:prSet presAssocID="{13E3A5DA-403A-431D-A5E4-67097FE3B264}" presName="spacing" presStyleCnt="0"/>
      <dgm:spPr/>
    </dgm:pt>
    <dgm:pt modelId="{A50D9D10-E38A-4BFA-901E-1CD8DAFD8B14}" type="pres">
      <dgm:prSet presAssocID="{125B9A7E-2F20-4F24-81FD-C6D57D912411}" presName="composite" presStyleCnt="0"/>
      <dgm:spPr/>
    </dgm:pt>
    <dgm:pt modelId="{320A1A7A-BA08-4369-BBD1-0AEDA2FE3FC8}" type="pres">
      <dgm:prSet presAssocID="{125B9A7E-2F20-4F24-81FD-C6D57D912411}" presName="imgShp" presStyleLbl="fgImgPlace1" presStyleIdx="4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d 3D patterns"/>
        </a:ext>
      </dgm:extLst>
    </dgm:pt>
    <dgm:pt modelId="{7E3A0543-0D51-4725-A561-97BAE5C98792}" type="pres">
      <dgm:prSet presAssocID="{125B9A7E-2F20-4F24-81FD-C6D57D912411}" presName="txShp" presStyleLbl="node1" presStyleIdx="4" presStyleCnt="5">
        <dgm:presLayoutVars>
          <dgm:bulletEnabled val="1"/>
        </dgm:presLayoutVars>
      </dgm:prSet>
      <dgm:spPr/>
    </dgm:pt>
  </dgm:ptLst>
  <dgm:cxnLst>
    <dgm:cxn modelId="{438CCB02-D8C4-498D-B7C5-D6C2F0E78DF7}" srcId="{1CDF0ACC-064E-46E3-80E5-BAE15A6C51A7}" destId="{7268EB72-9002-42EB-A40C-D1AB6F65165F}" srcOrd="0" destOrd="0" parTransId="{8631D97F-7DE5-4D76-972E-A9548D52AC64}" sibTransId="{9F8671C0-4E75-4340-9937-DD73D12596D0}"/>
    <dgm:cxn modelId="{4AFAEA19-F061-4B1C-946D-D6ABD8F9BBC1}" srcId="{1CDF0ACC-064E-46E3-80E5-BAE15A6C51A7}" destId="{CB6BE525-B2AD-4351-9661-7466F17E37B3}" srcOrd="3" destOrd="0" parTransId="{22EAD44F-26C8-4F8F-B6D0-0FD22F24C861}" sibTransId="{13E3A5DA-403A-431D-A5E4-67097FE3B264}"/>
    <dgm:cxn modelId="{E19CA31A-513B-40DF-80F2-DF2DEC5B98B7}" type="presOf" srcId="{125B9A7E-2F20-4F24-81FD-C6D57D912411}" destId="{7E3A0543-0D51-4725-A561-97BAE5C98792}" srcOrd="0" destOrd="0" presId="urn:microsoft.com/office/officeart/2005/8/layout/vList3"/>
    <dgm:cxn modelId="{31820136-8227-4C91-833E-9FC3256C10B1}" srcId="{1CDF0ACC-064E-46E3-80E5-BAE15A6C51A7}" destId="{125B9A7E-2F20-4F24-81FD-C6D57D912411}" srcOrd="4" destOrd="0" parTransId="{46B759EB-C054-4106-9D4D-35E48F4EE355}" sibTransId="{68D827FB-43C8-439E-A166-1CB44CFDD993}"/>
    <dgm:cxn modelId="{75C23038-9427-44FA-BA5E-CC81EF4399CC}" type="presOf" srcId="{1CDF0ACC-064E-46E3-80E5-BAE15A6C51A7}" destId="{EBB2773D-44D5-4BBB-8836-DBC379287EDE}" srcOrd="0" destOrd="0" presId="urn:microsoft.com/office/officeart/2005/8/layout/vList3"/>
    <dgm:cxn modelId="{CDEDF540-21F0-4976-871A-0CD11FAF52A7}" srcId="{1CDF0ACC-064E-46E3-80E5-BAE15A6C51A7}" destId="{9CF1431D-85A8-4D63-86D9-8EB72DC3996D}" srcOrd="1" destOrd="0" parTransId="{14FCB4CB-7C7B-476F-9D9A-1FFBD57E3E0D}" sibTransId="{A9105945-2BB7-45EB-AED7-0114D9C36A03}"/>
    <dgm:cxn modelId="{254BC661-C844-45AC-B113-D000E3B2F261}" type="presOf" srcId="{A2E384BC-BA3C-4BA5-8ECC-7F36AE856E3B}" destId="{8C7EF334-8C8B-497A-A8EA-11A7A041C10F}" srcOrd="0" destOrd="0" presId="urn:microsoft.com/office/officeart/2005/8/layout/vList3"/>
    <dgm:cxn modelId="{AFF61366-7C21-4B9B-B3AD-1541E7242F5B}" srcId="{1CDF0ACC-064E-46E3-80E5-BAE15A6C51A7}" destId="{A2E384BC-BA3C-4BA5-8ECC-7F36AE856E3B}" srcOrd="2" destOrd="0" parTransId="{118BA3C2-F0ED-4AF3-B0A8-C1661DDBDEFF}" sibTransId="{40BA1053-1561-4487-A019-7A6113382C7C}"/>
    <dgm:cxn modelId="{3D19F249-D2D9-49A2-8881-3BD522FF73E1}" type="presOf" srcId="{9CF1431D-85A8-4D63-86D9-8EB72DC3996D}" destId="{754E193F-6F68-4D8E-9B33-5D7ED8B20D95}" srcOrd="0" destOrd="0" presId="urn:microsoft.com/office/officeart/2005/8/layout/vList3"/>
    <dgm:cxn modelId="{E122A1C7-818B-470D-8787-DB3B5BF0A228}" type="presOf" srcId="{CB6BE525-B2AD-4351-9661-7466F17E37B3}" destId="{6F7972C9-C2FF-4699-AEC5-7685042851F1}" srcOrd="0" destOrd="0" presId="urn:microsoft.com/office/officeart/2005/8/layout/vList3"/>
    <dgm:cxn modelId="{0CAFEEF8-C7AF-4C50-8693-A3E1D2D2D21D}" type="presOf" srcId="{7268EB72-9002-42EB-A40C-D1AB6F65165F}" destId="{EA5DF310-A1F3-4363-B4DC-7FEADB51A7A5}" srcOrd="0" destOrd="0" presId="urn:microsoft.com/office/officeart/2005/8/layout/vList3"/>
    <dgm:cxn modelId="{C0D8F26D-882E-4F1C-8D79-EF4570D899B0}" type="presParOf" srcId="{EBB2773D-44D5-4BBB-8836-DBC379287EDE}" destId="{9D0936EB-B498-4036-83EB-A3A35756C530}" srcOrd="0" destOrd="0" presId="urn:microsoft.com/office/officeart/2005/8/layout/vList3"/>
    <dgm:cxn modelId="{8B2631AE-EB0B-402F-8160-64CC60EACBBF}" type="presParOf" srcId="{9D0936EB-B498-4036-83EB-A3A35756C530}" destId="{E1A1B971-13B7-4BCE-9CFE-FB61659D7B03}" srcOrd="0" destOrd="0" presId="urn:microsoft.com/office/officeart/2005/8/layout/vList3"/>
    <dgm:cxn modelId="{B9203A04-C803-4AAC-A1C3-BFBDDA52FC44}" type="presParOf" srcId="{9D0936EB-B498-4036-83EB-A3A35756C530}" destId="{EA5DF310-A1F3-4363-B4DC-7FEADB51A7A5}" srcOrd="1" destOrd="0" presId="urn:microsoft.com/office/officeart/2005/8/layout/vList3"/>
    <dgm:cxn modelId="{6AED0D99-B152-4557-942D-F18CC24E5B5D}" type="presParOf" srcId="{EBB2773D-44D5-4BBB-8836-DBC379287EDE}" destId="{D03FB8AE-4E37-4203-B142-490532F85AED}" srcOrd="1" destOrd="0" presId="urn:microsoft.com/office/officeart/2005/8/layout/vList3"/>
    <dgm:cxn modelId="{E57266ED-212F-4A6B-8874-981A3E2264F2}" type="presParOf" srcId="{EBB2773D-44D5-4BBB-8836-DBC379287EDE}" destId="{A95A61BE-5833-431B-A6B5-EE1D5FA516F4}" srcOrd="2" destOrd="0" presId="urn:microsoft.com/office/officeart/2005/8/layout/vList3"/>
    <dgm:cxn modelId="{77233C7B-4DCF-40A2-974A-21AFBC8891B2}" type="presParOf" srcId="{A95A61BE-5833-431B-A6B5-EE1D5FA516F4}" destId="{DFB180BB-43EC-4DD2-8AE8-3F653603B139}" srcOrd="0" destOrd="0" presId="urn:microsoft.com/office/officeart/2005/8/layout/vList3"/>
    <dgm:cxn modelId="{8926E4EF-962D-45C2-A9A1-E09726419A56}" type="presParOf" srcId="{A95A61BE-5833-431B-A6B5-EE1D5FA516F4}" destId="{754E193F-6F68-4D8E-9B33-5D7ED8B20D95}" srcOrd="1" destOrd="0" presId="urn:microsoft.com/office/officeart/2005/8/layout/vList3"/>
    <dgm:cxn modelId="{84B3D368-24BD-425B-862A-54ACA5817E2B}" type="presParOf" srcId="{EBB2773D-44D5-4BBB-8836-DBC379287EDE}" destId="{2E1AF961-5FAB-4526-B159-976F5E44B597}" srcOrd="3" destOrd="0" presId="urn:microsoft.com/office/officeart/2005/8/layout/vList3"/>
    <dgm:cxn modelId="{C92C81BB-09A9-4DB8-BB0F-CF48AAD39BFE}" type="presParOf" srcId="{EBB2773D-44D5-4BBB-8836-DBC379287EDE}" destId="{5781C643-3DB7-4361-BACD-86EE6382D4FD}" srcOrd="4" destOrd="0" presId="urn:microsoft.com/office/officeart/2005/8/layout/vList3"/>
    <dgm:cxn modelId="{5A725759-9E24-4B28-9F9E-6A9CA60400CF}" type="presParOf" srcId="{5781C643-3DB7-4361-BACD-86EE6382D4FD}" destId="{CA110181-80DC-4081-87F7-E890C21D2F77}" srcOrd="0" destOrd="0" presId="urn:microsoft.com/office/officeart/2005/8/layout/vList3"/>
    <dgm:cxn modelId="{C6927696-7EB6-4D5A-A93F-BFE7671D6A64}" type="presParOf" srcId="{5781C643-3DB7-4361-BACD-86EE6382D4FD}" destId="{8C7EF334-8C8B-497A-A8EA-11A7A041C10F}" srcOrd="1" destOrd="0" presId="urn:microsoft.com/office/officeart/2005/8/layout/vList3"/>
    <dgm:cxn modelId="{1498B66D-B53C-45BC-98D9-1F9BEF4A7851}" type="presParOf" srcId="{EBB2773D-44D5-4BBB-8836-DBC379287EDE}" destId="{D52A4577-B4B6-451F-92DE-3F6D6D782D2F}" srcOrd="5" destOrd="0" presId="urn:microsoft.com/office/officeart/2005/8/layout/vList3"/>
    <dgm:cxn modelId="{317511D4-3A83-4A72-A2F9-C3012B317B80}" type="presParOf" srcId="{EBB2773D-44D5-4BBB-8836-DBC379287EDE}" destId="{63676B2C-2FD1-44B0-9F20-F2F5ECE8A737}" srcOrd="6" destOrd="0" presId="urn:microsoft.com/office/officeart/2005/8/layout/vList3"/>
    <dgm:cxn modelId="{395E3F42-DAA2-45AE-876E-F7246A43E5D0}" type="presParOf" srcId="{63676B2C-2FD1-44B0-9F20-F2F5ECE8A737}" destId="{7951C9F2-458E-4027-8231-83D65A734EFC}" srcOrd="0" destOrd="0" presId="urn:microsoft.com/office/officeart/2005/8/layout/vList3"/>
    <dgm:cxn modelId="{E02783BA-915D-4E1A-B25D-733419ED856A}" type="presParOf" srcId="{63676B2C-2FD1-44B0-9F20-F2F5ECE8A737}" destId="{6F7972C9-C2FF-4699-AEC5-7685042851F1}" srcOrd="1" destOrd="0" presId="urn:microsoft.com/office/officeart/2005/8/layout/vList3"/>
    <dgm:cxn modelId="{17F7976F-2C51-4AAA-996F-1C27653BC8EF}" type="presParOf" srcId="{EBB2773D-44D5-4BBB-8836-DBC379287EDE}" destId="{A246FBF3-D9C6-4F04-9E89-7C597F5054A7}" srcOrd="7" destOrd="0" presId="urn:microsoft.com/office/officeart/2005/8/layout/vList3"/>
    <dgm:cxn modelId="{6936C5AB-45ED-47DB-A902-65DE0CE7238E}" type="presParOf" srcId="{EBB2773D-44D5-4BBB-8836-DBC379287EDE}" destId="{A50D9D10-E38A-4BFA-901E-1CD8DAFD8B14}" srcOrd="8" destOrd="0" presId="urn:microsoft.com/office/officeart/2005/8/layout/vList3"/>
    <dgm:cxn modelId="{0E35EBBE-619A-44DB-A3EF-A2A18D767695}" type="presParOf" srcId="{A50D9D10-E38A-4BFA-901E-1CD8DAFD8B14}" destId="{320A1A7A-BA08-4369-BBD1-0AEDA2FE3FC8}" srcOrd="0" destOrd="0" presId="urn:microsoft.com/office/officeart/2005/8/layout/vList3"/>
    <dgm:cxn modelId="{20A4BAE2-AAC2-4156-AD3C-6B6F58AA6BB6}" type="presParOf" srcId="{A50D9D10-E38A-4BFA-901E-1CD8DAFD8B14}" destId="{7E3A0543-0D51-4725-A561-97BAE5C9879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5DF310-A1F3-4363-B4DC-7FEADB51A7A5}">
      <dsp:nvSpPr>
        <dsp:cNvPr id="0" name=""/>
        <dsp:cNvSpPr/>
      </dsp:nvSpPr>
      <dsp:spPr>
        <a:xfrm rot="10800000">
          <a:off x="1084222" y="721"/>
          <a:ext cx="4060378" cy="24598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71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u="sng" kern="1200" dirty="0"/>
            <a:t>Hostname</a:t>
          </a:r>
          <a:r>
            <a:rPr lang="en-GB" sz="1400" b="0" i="0" kern="1200" dirty="0"/>
            <a:t>: aact-db.ctti-clinicaltrials.org </a:t>
          </a:r>
          <a:endParaRPr lang="en-NL" sz="1400" kern="1200" dirty="0"/>
        </a:p>
      </dsp:txBody>
      <dsp:txXfrm rot="10800000">
        <a:off x="1145717" y="721"/>
        <a:ext cx="3998883" cy="245980"/>
      </dsp:txXfrm>
    </dsp:sp>
    <dsp:sp modelId="{E1A1B971-13B7-4BCE-9CFE-FB61659D7B03}">
      <dsp:nvSpPr>
        <dsp:cNvPr id="0" name=""/>
        <dsp:cNvSpPr/>
      </dsp:nvSpPr>
      <dsp:spPr>
        <a:xfrm>
          <a:off x="961231" y="721"/>
          <a:ext cx="245980" cy="24598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E193F-6F68-4D8E-9B33-5D7ED8B20D95}">
      <dsp:nvSpPr>
        <dsp:cNvPr id="0" name=""/>
        <dsp:cNvSpPr/>
      </dsp:nvSpPr>
      <dsp:spPr>
        <a:xfrm rot="10800000">
          <a:off x="1084222" y="308197"/>
          <a:ext cx="4060378" cy="24598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71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u="sng" kern="1200" dirty="0"/>
            <a:t>Port</a:t>
          </a:r>
          <a:r>
            <a:rPr lang="en-GB" sz="1400" b="0" i="0" kern="1200" dirty="0"/>
            <a:t>: 5432 </a:t>
          </a:r>
          <a:endParaRPr lang="en-NL" sz="1400" kern="1200" dirty="0"/>
        </a:p>
      </dsp:txBody>
      <dsp:txXfrm rot="10800000">
        <a:off x="1145717" y="308197"/>
        <a:ext cx="3998883" cy="245980"/>
      </dsp:txXfrm>
    </dsp:sp>
    <dsp:sp modelId="{DFB180BB-43EC-4DD2-8AE8-3F653603B139}">
      <dsp:nvSpPr>
        <dsp:cNvPr id="0" name=""/>
        <dsp:cNvSpPr/>
      </dsp:nvSpPr>
      <dsp:spPr>
        <a:xfrm>
          <a:off x="961231" y="308197"/>
          <a:ext cx="245980" cy="24598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EF334-8C8B-497A-A8EA-11A7A041C10F}">
      <dsp:nvSpPr>
        <dsp:cNvPr id="0" name=""/>
        <dsp:cNvSpPr/>
      </dsp:nvSpPr>
      <dsp:spPr>
        <a:xfrm rot="10800000">
          <a:off x="1084222" y="615673"/>
          <a:ext cx="4060378" cy="24598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71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u="sng" kern="1200" dirty="0"/>
            <a:t>Database</a:t>
          </a:r>
          <a:r>
            <a:rPr lang="en-GB" sz="1400" b="0" i="0" u="sng" kern="1200" dirty="0"/>
            <a:t> </a:t>
          </a:r>
          <a:r>
            <a:rPr lang="en-GB" sz="1400" b="1" i="0" u="sng" kern="1200" dirty="0"/>
            <a:t>name</a:t>
          </a:r>
          <a:r>
            <a:rPr lang="en-GB" sz="1400" b="0" i="0" kern="1200" dirty="0"/>
            <a:t>: </a:t>
          </a:r>
          <a:r>
            <a:rPr lang="en-GB" sz="1400" b="0" i="0" kern="1200" dirty="0" err="1"/>
            <a:t>aact</a:t>
          </a:r>
          <a:r>
            <a:rPr lang="en-GB" sz="1400" b="0" i="0" kern="1200" dirty="0"/>
            <a:t> </a:t>
          </a:r>
          <a:endParaRPr lang="en-NL" sz="1400" kern="1200" dirty="0"/>
        </a:p>
      </dsp:txBody>
      <dsp:txXfrm rot="10800000">
        <a:off x="1145717" y="615673"/>
        <a:ext cx="3998883" cy="245980"/>
      </dsp:txXfrm>
    </dsp:sp>
    <dsp:sp modelId="{CA110181-80DC-4081-87F7-E890C21D2F77}">
      <dsp:nvSpPr>
        <dsp:cNvPr id="0" name=""/>
        <dsp:cNvSpPr/>
      </dsp:nvSpPr>
      <dsp:spPr>
        <a:xfrm>
          <a:off x="961231" y="615673"/>
          <a:ext cx="245980" cy="24598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7972C9-C2FF-4699-AEC5-7685042851F1}">
      <dsp:nvSpPr>
        <dsp:cNvPr id="0" name=""/>
        <dsp:cNvSpPr/>
      </dsp:nvSpPr>
      <dsp:spPr>
        <a:xfrm rot="10800000">
          <a:off x="1084222" y="923149"/>
          <a:ext cx="4060378" cy="24598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71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u="sng" kern="1200" dirty="0"/>
            <a:t>Username</a:t>
          </a:r>
          <a:r>
            <a:rPr lang="en-GB" sz="1400" b="0" i="0" kern="1200" dirty="0"/>
            <a:t>: </a:t>
          </a:r>
          <a:r>
            <a:rPr lang="en-GB" sz="1400" b="0" i="0" kern="1200" dirty="0" err="1"/>
            <a:t>powerbiworkshop</a:t>
          </a:r>
          <a:r>
            <a:rPr lang="en-GB" sz="1400" b="0" i="0" kern="1200" dirty="0"/>
            <a:t> </a:t>
          </a:r>
          <a:endParaRPr lang="en-NL" sz="1400" kern="1200" dirty="0"/>
        </a:p>
      </dsp:txBody>
      <dsp:txXfrm rot="10800000">
        <a:off x="1145717" y="923149"/>
        <a:ext cx="3998883" cy="245980"/>
      </dsp:txXfrm>
    </dsp:sp>
    <dsp:sp modelId="{7951C9F2-458E-4027-8231-83D65A734EFC}">
      <dsp:nvSpPr>
        <dsp:cNvPr id="0" name=""/>
        <dsp:cNvSpPr/>
      </dsp:nvSpPr>
      <dsp:spPr>
        <a:xfrm>
          <a:off x="961231" y="923149"/>
          <a:ext cx="245980" cy="24598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A0543-0D51-4725-A561-97BAE5C98792}">
      <dsp:nvSpPr>
        <dsp:cNvPr id="0" name=""/>
        <dsp:cNvSpPr/>
      </dsp:nvSpPr>
      <dsp:spPr>
        <a:xfrm rot="10800000">
          <a:off x="1084222" y="1230625"/>
          <a:ext cx="4060378" cy="24598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71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u="sng" kern="1200" dirty="0"/>
            <a:t>Password</a:t>
          </a:r>
          <a:r>
            <a:rPr lang="en-GB" sz="1400" b="0" i="0" kern="1200" dirty="0"/>
            <a:t>: </a:t>
          </a:r>
          <a:r>
            <a:rPr lang="en-GB" sz="1400" b="0" i="0" kern="1200" dirty="0" err="1"/>
            <a:t>Vanlangpowerbi</a:t>
          </a:r>
          <a:endParaRPr lang="en-NL" sz="1400" kern="1200" dirty="0"/>
        </a:p>
      </dsp:txBody>
      <dsp:txXfrm rot="10800000">
        <a:off x="1145717" y="1230625"/>
        <a:ext cx="3998883" cy="245980"/>
      </dsp:txXfrm>
    </dsp:sp>
    <dsp:sp modelId="{320A1A7A-BA08-4369-BBD1-0AEDA2FE3FC8}">
      <dsp:nvSpPr>
        <dsp:cNvPr id="0" name=""/>
        <dsp:cNvSpPr/>
      </dsp:nvSpPr>
      <dsp:spPr>
        <a:xfrm>
          <a:off x="961231" y="1230625"/>
          <a:ext cx="245980" cy="24598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06463-8FEC-4059-89F9-B330443621E3}" type="datetimeFigureOut">
              <a:rPr lang="nl-NL" smtClean="0"/>
              <a:t>4-3-2025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A6D79-C91B-44A3-8DE3-524B27A332E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00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8589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When looking up for BI processes in Google, you will find a lot of diagrams and explanations of different process stages data goes through before it could provide useful information or insights. 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538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6D79-C91B-44A3-8DE3-524B27A332EA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8319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8B9A8-FE81-1BC5-F100-D165AB569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DF4D1F-5ABD-FB3F-DFBD-84A36FB2A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6A081-9934-C1DD-87C2-F0905D9D6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DBAC9-65F1-E61C-1310-BE6387367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6D79-C91B-44A3-8DE3-524B27A332EA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6572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B361A-F2C1-8429-2C55-7BBA51982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58486-2375-2FAA-87DF-BE0EB8E24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3418EE-3DDA-3A05-CF02-3A827AE7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1112C-33A5-E160-07A7-49122CA79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A6D79-C91B-44A3-8DE3-524B27A332EA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1927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0248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E601D-43C4-48D4-BC65-4B00B321CB0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5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Total_unit_sold_groupby_discountband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CALCULATE(SUM(financials[Units Sold]),ALLEXCEPT(</a:t>
            </a:r>
            <a:r>
              <a:rPr lang="en-US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financials,financials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[Country],financials[Product]))</a:t>
            </a:r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2104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3219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5310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0371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6621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7972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0112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912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</a:t>
            </a:r>
          </a:p>
          <a:p>
            <a:r>
              <a:rPr lang="en-US"/>
              <a:t>    </a:t>
            </a:r>
            <a:r>
              <a:rPr lang="en-US" err="1"/>
              <a:t>carrier_tracking_number</a:t>
            </a:r>
            <a:r>
              <a:rPr lang="en-US"/>
              <a:t> as barcode</a:t>
            </a:r>
            <a:endParaRPr lang="en-US">
              <a:cs typeface="Calibri"/>
            </a:endParaRPr>
          </a:p>
          <a:p>
            <a:r>
              <a:rPr lang="en-US"/>
              <a:t>    , carrier </a:t>
            </a:r>
          </a:p>
          <a:p>
            <a:r>
              <a:rPr lang="en-US"/>
              <a:t>    , client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shipper_country_code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hub_country_code</a:t>
            </a:r>
            <a:r>
              <a:rPr lang="en-US"/>
              <a:t> as </a:t>
            </a:r>
            <a:r>
              <a:rPr lang="en-US" err="1"/>
              <a:t>country_hub</a:t>
            </a:r>
            <a:endParaRPr lang="en-US" err="1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consignee_country_code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requested_service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service </a:t>
            </a:r>
            <a:endParaRPr lang="en-US">
              <a:cs typeface="Calibri"/>
            </a:endParaRPr>
          </a:p>
          <a:p>
            <a:r>
              <a:rPr lang="en-US"/>
              <a:t>    , status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creation_time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accept_time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first_tracking_event_time</a:t>
            </a:r>
            <a:endParaRPr lang="en-US" err="1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springdeparture_time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carrierarrival_time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carrierfirstdelivery_time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carrierfinaldelivery_time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last_tracking_event_time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last_tracking_event_description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weight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weight_unit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dim_length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dim_width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</a:t>
            </a:r>
            <a:r>
              <a:rPr lang="en-US" err="1"/>
              <a:t>dim_height</a:t>
            </a: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    , value </a:t>
            </a:r>
            <a:endParaRPr lang="en-US">
              <a:cs typeface="Calibri"/>
            </a:endParaRPr>
          </a:p>
          <a:p>
            <a:r>
              <a:rPr lang="en-US"/>
              <a:t>from </a:t>
            </a:r>
            <a:r>
              <a:rPr lang="en-US" err="1"/>
              <a:t>xbs.xbs_archive</a:t>
            </a:r>
            <a:endParaRPr lang="en-US" err="1">
              <a:cs typeface="Calibri"/>
            </a:endParaRPr>
          </a:p>
          <a:p>
            <a:r>
              <a:rPr lang="en-US"/>
              <a:t>where </a:t>
            </a:r>
            <a:r>
              <a:rPr lang="en-US" err="1"/>
              <a:t>carrierarrival_time</a:t>
            </a:r>
            <a:r>
              <a:rPr lang="en-US"/>
              <a:t> between '2020-10-31 00:00:00' and </a:t>
            </a:r>
            <a:r>
              <a:rPr lang="en-US" err="1"/>
              <a:t>getdate</a:t>
            </a:r>
            <a:r>
              <a:rPr lang="en-US"/>
              <a:t>()</a:t>
            </a:r>
            <a:endParaRPr lang="en-US">
              <a:cs typeface="Calibri"/>
            </a:endParaRPr>
          </a:p>
          <a:p>
            <a:r>
              <a:rPr lang="en-US"/>
              <a:t>order by </a:t>
            </a:r>
            <a:r>
              <a:rPr lang="en-US" err="1"/>
              <a:t>creation_time</a:t>
            </a:r>
            <a:endParaRPr lang="en-US" err="1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E601D-43C4-48D4-BC65-4B00B321CB0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18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E601D-43C4-48D4-BC65-4B00B321CB0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90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5F3F5-6E5E-DD52-59F5-B895A924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1C7AC-F20C-CF5A-5D37-2AF5941E6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8524F8-3868-1189-137B-89A79C56B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38A9A-C9EA-2F25-B95A-069AC15A9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CC3BA-F018-49FE-A9AB-25F1300FB531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4064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solidFill>
          <a:srgbClr val="ADB5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0BC70F8-4562-4453-B32E-EC775651DFE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226970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0BC70F8-4562-4453-B32E-EC775651DF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F1A9796D-6A73-4DB5-8E1F-3187F6B7FB5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44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4449C3-4219-40A9-891F-2142B7D5AFDE}"/>
              </a:ext>
            </a:extLst>
          </p:cNvPr>
          <p:cNvSpPr/>
          <p:nvPr userDrawn="1"/>
        </p:nvSpPr>
        <p:spPr>
          <a:xfrm>
            <a:off x="875420" y="2852936"/>
            <a:ext cx="8388932" cy="3096344"/>
          </a:xfrm>
          <a:prstGeom prst="roundRect">
            <a:avLst>
              <a:gd name="adj" fmla="val 2525"/>
            </a:avLst>
          </a:prstGeom>
          <a:solidFill>
            <a:schemeClr val="bg1">
              <a:alpha val="8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22412" y="4671280"/>
            <a:ext cx="8061919" cy="1080000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2"/>
                </a:solidFill>
                <a:latin typeface="Akkurat Pro Light" panose="020B0404020101020102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err="1"/>
              <a:t>Klik</a:t>
            </a:r>
            <a:r>
              <a:rPr lang="en-GB"/>
              <a:t> om de </a:t>
            </a:r>
            <a:r>
              <a:rPr lang="en-GB" err="1"/>
              <a:t>ondertitelstijl</a:t>
            </a:r>
            <a:r>
              <a:rPr lang="en-GB"/>
              <a:t> van het model </a:t>
            </a:r>
            <a:r>
              <a:rPr lang="en-GB" err="1"/>
              <a:t>te</a:t>
            </a:r>
            <a:r>
              <a:rPr lang="en-GB"/>
              <a:t> </a:t>
            </a:r>
            <a:r>
              <a:rPr lang="en-GB" err="1"/>
              <a:t>bewerken</a:t>
            </a:r>
            <a:endParaRPr lang="en-GB"/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D3FE1333-FAC9-4241-8832-825C5E1A7F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13" y="3050936"/>
            <a:ext cx="8061919" cy="1476000"/>
          </a:xfrm>
        </p:spPr>
        <p:txBody>
          <a:bodyPr lIns="72000" anchor="b"/>
          <a:lstStyle>
            <a:lvl1pPr>
              <a:defRPr sz="4400">
                <a:solidFill>
                  <a:schemeClr val="accent2"/>
                </a:solidFill>
                <a:latin typeface="Akkurat Pro" panose="020B0504020101020102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820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white">
    <p:bg>
      <p:bgPr>
        <a:solidFill>
          <a:srgbClr val="ADB5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2444107-41C7-42ED-8DEA-C394002007D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00439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2444107-41C7-42ED-8DEA-C394002007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B09BCE0B-B659-4FA6-955D-F78C1F87CB7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44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B8A4AA-E426-4AE6-B1D7-453F63294AA5}"/>
              </a:ext>
            </a:extLst>
          </p:cNvPr>
          <p:cNvSpPr/>
          <p:nvPr userDrawn="1"/>
        </p:nvSpPr>
        <p:spPr>
          <a:xfrm>
            <a:off x="875420" y="2852936"/>
            <a:ext cx="8388932" cy="3096344"/>
          </a:xfrm>
          <a:prstGeom prst="roundRect">
            <a:avLst>
              <a:gd name="adj" fmla="val 2525"/>
            </a:avLst>
          </a:prstGeom>
          <a:solidFill>
            <a:schemeClr val="bg1">
              <a:alpha val="8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22412" y="4671280"/>
            <a:ext cx="8061919" cy="1080000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2"/>
                </a:solidFill>
                <a:latin typeface="Akkurat Pro Light" panose="020B0404020101020102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err="1"/>
              <a:t>Klik</a:t>
            </a:r>
            <a:r>
              <a:rPr lang="en-GB"/>
              <a:t> om de </a:t>
            </a:r>
            <a:r>
              <a:rPr lang="en-GB" err="1"/>
              <a:t>ondertitelstijl</a:t>
            </a:r>
            <a:r>
              <a:rPr lang="en-GB"/>
              <a:t> van het model </a:t>
            </a:r>
            <a:r>
              <a:rPr lang="en-GB" err="1"/>
              <a:t>te</a:t>
            </a:r>
            <a:r>
              <a:rPr lang="en-GB"/>
              <a:t> </a:t>
            </a:r>
            <a:r>
              <a:rPr lang="en-GB" err="1"/>
              <a:t>bewerken</a:t>
            </a:r>
            <a:endParaRPr lang="en-GB"/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D3FE1333-FAC9-4241-8832-825C5E1A7F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13" y="3050936"/>
            <a:ext cx="8061919" cy="1476000"/>
          </a:xfrm>
        </p:spPr>
        <p:txBody>
          <a:bodyPr lIns="72000" anchor="b"/>
          <a:lstStyle>
            <a:lvl1pPr>
              <a:defRPr sz="4400">
                <a:solidFill>
                  <a:schemeClr val="accent2"/>
                </a:solidFill>
                <a:latin typeface="Akkurat Pro" panose="020B0504020101020102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2487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lt">
    <p:bg>
      <p:bgPr>
        <a:solidFill>
          <a:srgbClr val="ADB5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8D8F630-2961-4107-B3AC-4BB783FEF5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7862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8D8F630-2961-4107-B3AC-4BB783FEF5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95ADCE68-4281-4698-8B61-D3D89B1DFF5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4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22412" y="4008598"/>
            <a:ext cx="8534400" cy="10800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Akkurat Pro Light" panose="020B0404020101020102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err="1"/>
              <a:t>Klik</a:t>
            </a:r>
            <a:r>
              <a:rPr lang="en-GB"/>
              <a:t> om de </a:t>
            </a:r>
            <a:r>
              <a:rPr lang="en-GB" err="1"/>
              <a:t>ondertitelstijl</a:t>
            </a:r>
            <a:r>
              <a:rPr lang="en-GB"/>
              <a:t> van het model </a:t>
            </a:r>
            <a:r>
              <a:rPr lang="en-GB" err="1"/>
              <a:t>te</a:t>
            </a:r>
            <a:r>
              <a:rPr lang="en-GB"/>
              <a:t> </a:t>
            </a:r>
            <a:r>
              <a:rPr lang="en-GB" err="1"/>
              <a:t>bewerken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FD97EEE-5AFF-40E5-A9F1-F1C45EA44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13" y="2388254"/>
            <a:ext cx="8534400" cy="1476000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22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36C0467-6D1D-4AB6-BB55-8BF93EB69A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6293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36C0467-6D1D-4AB6-BB55-8BF93EB69A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15B677CE-FDA3-4738-A55C-D6C5ACB20FC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EF1375F-1511-4D5E-B128-82808A8F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74C01-538F-4DD1-AA96-C8AA6FB0D0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175" y="1557339"/>
            <a:ext cx="1015365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E643F8-D46C-4271-9D5C-FF6934DAE3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EA599A1-E71A-4840-B186-14C7D58DAC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1BE07631-D097-4B92-8CCD-3A1EB94C8F9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0D5096E-EB77-4A4A-98F8-B853AB951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0863855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4E8EB6A-4F79-46A4-8021-9166C019F3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72736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4E8EB6A-4F79-46A4-8021-9166C019F3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hoek 2" hidden="1">
            <a:extLst>
              <a:ext uri="{FF2B5EF4-FFF2-40B4-BE49-F238E27FC236}">
                <a16:creationId xmlns:a16="http://schemas.microsoft.com/office/drawing/2014/main" id="{DF76B02D-7977-488F-9AE9-19012A1C5BD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EC5AD23D-ED5C-46A1-B59F-C37F5858EA6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6776" y="1557339"/>
            <a:ext cx="4968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FCCBB-BC5B-47A8-A94D-A5E2E1A37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E29BD84C-85FF-4199-BAA1-438062375A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57AED82E-2861-4F8B-AE8A-8A1C28F9D41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08F97FF-91F8-487E-BC08-9E07B2CA5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956788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08">
          <p15:clr>
            <a:srgbClr val="FBAE40"/>
          </p15:clr>
        </p15:guide>
        <p15:guide id="2" pos="377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8E34D2F-2626-4EDD-BAB0-1651AA7B5CD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06409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8E34D2F-2626-4EDD-BAB0-1651AA7B5C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hoek 2" hidden="1">
            <a:extLst>
              <a:ext uri="{FF2B5EF4-FFF2-40B4-BE49-F238E27FC236}">
                <a16:creationId xmlns:a16="http://schemas.microsoft.com/office/drawing/2014/main" id="{47D50F45-7D31-4D59-8F2C-E2108D18FCB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B56CEE5E-0601-4148-AD63-4C01B21186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6776" y="1557339"/>
            <a:ext cx="4968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0A08B8AB-EA74-4585-B243-A9484A9FCB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019175" y="1557339"/>
            <a:ext cx="4968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FF6175-7D8D-44F6-B5DD-473639D05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D393CEA4-DB52-4CEE-B9DC-CABECC97DD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AFE024F-7CC3-49BE-B816-CF1C50A4331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36FC7A3-465A-471B-BB29-9CEA26B5D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465847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F17637A-DCA7-41CE-B559-D4B7782E2A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77516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F17637A-DCA7-41CE-B559-D4B7782E2A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hoek 2" hidden="1">
            <a:extLst>
              <a:ext uri="{FF2B5EF4-FFF2-40B4-BE49-F238E27FC236}">
                <a16:creationId xmlns:a16="http://schemas.microsoft.com/office/drawing/2014/main" id="{7020B39D-A20E-4A72-90AA-60AAA148554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Content Placeholder 12">
            <a:extLst>
              <a:ext uri="{FF2B5EF4-FFF2-40B4-BE49-F238E27FC236}">
                <a16:creationId xmlns:a16="http://schemas.microsoft.com/office/drawing/2014/main" id="{96AD910F-9C54-4C12-8D88-49002BAE03C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19176" y="1557339"/>
            <a:ext cx="3096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3EDAA443-000C-4D13-9C6C-C0484C6209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48976" y="1557339"/>
            <a:ext cx="3096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6E2E7110-68BD-4219-9F1E-060AC98C720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78776" y="1557339"/>
            <a:ext cx="3096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9783C-EC2B-4613-848A-95B06521DC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9DAF246-531C-41E1-B0BC-25C36C5CAD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D6D748ED-B7DA-46EE-A112-5CDF883380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B1C38C2-2689-4200-8A37-4577E8640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33656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F0DD5B4-B545-413A-BE09-1D94688CC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93626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31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B178E54-6CA5-4F00-99D2-1D13C9A3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0200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B178E54-6CA5-4F00-99D2-1D13C9A3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hoek 3" hidden="1">
            <a:extLst>
              <a:ext uri="{FF2B5EF4-FFF2-40B4-BE49-F238E27FC236}">
                <a16:creationId xmlns:a16="http://schemas.microsoft.com/office/drawing/2014/main" id="{AC6E7C7D-404D-4155-A29E-15D2FABD125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E7657F-BD7F-4E90-BF90-AA45BFE00C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1574528"/>
            <a:ext cx="12188825" cy="4577897"/>
          </a:xfrm>
          <a:prstGeom prst="rect">
            <a:avLst/>
          </a:prstGeom>
          <a:solidFill>
            <a:srgbClr val="F3F4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7682AF-BABF-4BE3-9329-483AC73EC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6C789B-2F87-436D-ABD6-F9B8AF66D2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Media Placeholder 2">
            <a:extLst>
              <a:ext uri="{FF2B5EF4-FFF2-40B4-BE49-F238E27FC236}">
                <a16:creationId xmlns:a16="http://schemas.microsoft.com/office/drawing/2014/main" id="{7A29BF5F-E3E1-452F-BB22-DE3909E1512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175" y="1574528"/>
            <a:ext cx="12188825" cy="4577897"/>
          </a:xfrm>
          <a:solidFill>
            <a:schemeClr val="bg1"/>
          </a:solidFill>
        </p:spPr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D5A2B419-7364-4BC8-9FB6-3558D80D4B5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8864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71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Between">
    <p:bg>
      <p:bgPr>
        <a:solidFill>
          <a:schemeClr val="accent2">
            <a:lumMod val="60000"/>
            <a:lumOff val="40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5032A0B-9DE6-44B2-B040-64AAEB2676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6512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5032A0B-9DE6-44B2-B040-64AAEB2676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397E4F97-6D39-42DB-9F2C-136AC42A93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8B2F5B-1F19-4A0B-B762-8E74C330FAA4}"/>
              </a:ext>
            </a:extLst>
          </p:cNvPr>
          <p:cNvSpPr/>
          <p:nvPr userDrawn="1"/>
        </p:nvSpPr>
        <p:spPr>
          <a:xfrm>
            <a:off x="0" y="6097488"/>
            <a:ext cx="12180676" cy="76051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eaLnBrk="1">
              <a:spcBef>
                <a:spcPts val="0"/>
              </a:spcBef>
              <a:spcAft>
                <a:spcPts val="600"/>
              </a:spcAft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E46330-95EE-4C9D-AF6D-4880E8D74BBB}"/>
              </a:ext>
            </a:extLst>
          </p:cNvPr>
          <p:cNvSpPr/>
          <p:nvPr userDrawn="1"/>
        </p:nvSpPr>
        <p:spPr>
          <a:xfrm>
            <a:off x="844598" y="3964395"/>
            <a:ext cx="5400600" cy="2376000"/>
          </a:xfrm>
          <a:prstGeom prst="roundRect">
            <a:avLst>
              <a:gd name="adj" fmla="val 2525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CE5587-9873-4C86-AA9C-CBBD384D39E8}"/>
              </a:ext>
            </a:extLst>
          </p:cNvPr>
          <p:cNvSpPr/>
          <p:nvPr userDrawn="1"/>
        </p:nvSpPr>
        <p:spPr>
          <a:xfrm>
            <a:off x="844598" y="3964395"/>
            <a:ext cx="180020" cy="18002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16127C-0FB3-4C5E-B89B-4CD3A2970248}"/>
              </a:ext>
            </a:extLst>
          </p:cNvPr>
          <p:cNvSpPr/>
          <p:nvPr userDrawn="1"/>
        </p:nvSpPr>
        <p:spPr>
          <a:xfrm>
            <a:off x="6065178" y="3964395"/>
            <a:ext cx="180020" cy="18002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A7FEDB8-9BDB-4309-BC38-B794713BA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898" y="4144395"/>
            <a:ext cx="5040000" cy="2016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4080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Between">
    <p:bg>
      <p:bgPr>
        <a:solidFill>
          <a:srgbClr val="ADB5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5032A0B-9DE6-44B2-B040-64AAEB2676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4971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5032A0B-9DE6-44B2-B040-64AAEB2676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397E4F97-6D39-42DB-9F2C-136AC42A93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8B2F5B-1F19-4A0B-B762-8E74C330FAA4}"/>
              </a:ext>
            </a:extLst>
          </p:cNvPr>
          <p:cNvSpPr/>
          <p:nvPr userDrawn="1"/>
        </p:nvSpPr>
        <p:spPr>
          <a:xfrm>
            <a:off x="0" y="6097488"/>
            <a:ext cx="12180676" cy="76051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eaLnBrk="1">
              <a:spcBef>
                <a:spcPts val="0"/>
              </a:spcBef>
              <a:spcAft>
                <a:spcPts val="600"/>
              </a:spcAft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E46330-95EE-4C9D-AF6D-4880E8D74BBB}"/>
              </a:ext>
            </a:extLst>
          </p:cNvPr>
          <p:cNvSpPr/>
          <p:nvPr userDrawn="1"/>
        </p:nvSpPr>
        <p:spPr>
          <a:xfrm>
            <a:off x="844598" y="3964395"/>
            <a:ext cx="5400600" cy="2376000"/>
          </a:xfrm>
          <a:prstGeom prst="roundRect">
            <a:avLst>
              <a:gd name="adj" fmla="val 2525"/>
            </a:avLst>
          </a:prstGeom>
          <a:solidFill>
            <a:schemeClr val="accent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CE5587-9873-4C86-AA9C-CBBD384D39E8}"/>
              </a:ext>
            </a:extLst>
          </p:cNvPr>
          <p:cNvSpPr/>
          <p:nvPr userDrawn="1"/>
        </p:nvSpPr>
        <p:spPr>
          <a:xfrm>
            <a:off x="844598" y="3964395"/>
            <a:ext cx="180020" cy="18002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16127C-0FB3-4C5E-B89B-4CD3A2970248}"/>
              </a:ext>
            </a:extLst>
          </p:cNvPr>
          <p:cNvSpPr/>
          <p:nvPr userDrawn="1"/>
        </p:nvSpPr>
        <p:spPr>
          <a:xfrm>
            <a:off x="6065178" y="3964395"/>
            <a:ext cx="180020" cy="18002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A7FEDB8-9BDB-4309-BC38-B794713BA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898" y="4144395"/>
            <a:ext cx="5040000" cy="2016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5896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651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8FAC8-EA0F-43B9-9932-304DE44AFF8B}" type="slidenum">
              <a:rPr lang="nl-NL" smtClean="0">
                <a:solidFill>
                  <a:srgbClr val="001A73"/>
                </a:solidFill>
              </a:rPr>
              <a:pPr/>
              <a:t>‹#›</a:t>
            </a:fld>
            <a:endParaRPr lang="nl-NL">
              <a:solidFill>
                <a:srgbClr val="001A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32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xfrm>
            <a:off x="844551" y="889000"/>
            <a:ext cx="10502900" cy="507365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  <a:lvl2pPr marL="0" indent="85725">
              <a:buSzTx/>
              <a:buNone/>
            </a:lvl2pPr>
            <a:lvl3pPr marL="0" indent="171450">
              <a:buSzTx/>
              <a:buNone/>
            </a:lvl3pPr>
            <a:lvl4pPr marL="0" indent="257175">
              <a:buSzTx/>
              <a:buNone/>
            </a:lvl4pPr>
            <a:lvl5pPr marL="0" indent="342900">
              <a:buSzTx/>
              <a:buNone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xfrm>
            <a:off x="5979518" y="6540500"/>
            <a:ext cx="400751" cy="287258"/>
          </a:xfrm>
          <a:prstGeom prst="rect">
            <a:avLst/>
          </a:prstGeom>
        </p:spPr>
        <p:txBody>
          <a:bodyPr/>
          <a:lstStyle/>
          <a:p>
            <a:fld id="{0E424201-99B8-2249-91FE-979F0AE838B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005081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Kol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0000" y="1663700"/>
            <a:ext cx="10152000" cy="4212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5" name="Line 6"/>
          <p:cNvSpPr>
            <a:spLocks noChangeShapeType="1"/>
          </p:cNvSpPr>
          <p:nvPr userDrawn="1"/>
        </p:nvSpPr>
        <p:spPr bwMode="auto">
          <a:xfrm>
            <a:off x="1020000" y="135890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1BC669C-0B8C-4F49-8D0F-E81255670A63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een titel te maken 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020000" y="847724"/>
            <a:ext cx="10152000" cy="44285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b="1">
                <a:solidFill>
                  <a:srgbClr val="ED8C00"/>
                </a:solidFill>
              </a:defRPr>
            </a:lvl1pPr>
          </a:lstStyle>
          <a:p>
            <a:pPr lvl="0"/>
            <a:r>
              <a:rPr lang="nl-NL" noProof="0"/>
              <a:t>Klik om een subtitle te maken</a:t>
            </a:r>
          </a:p>
        </p:txBody>
      </p:sp>
    </p:spTree>
    <p:extLst>
      <p:ext uri="{BB962C8B-B14F-4D97-AF65-F5344CB8AC3E}">
        <p14:creationId xmlns:p14="http://schemas.microsoft.com/office/powerpoint/2010/main" val="838802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">
          <p15:clr>
            <a:srgbClr val="FBAE40"/>
          </p15:clr>
        </p15:guide>
        <p15:guide id="2" pos="7038">
          <p15:clr>
            <a:srgbClr val="FBAE40"/>
          </p15:clr>
        </p15:guide>
        <p15:guide id="3" orient="horz" pos="1049">
          <p15:clr>
            <a:srgbClr val="FBAE40"/>
          </p15:clr>
        </p15:guide>
        <p15:guide id="4" orient="horz" pos="3702">
          <p15:clr>
            <a:srgbClr val="FBAE40"/>
          </p15:clr>
        </p15:guide>
        <p15:guide id="5" orient="horz" pos="164">
          <p15:clr>
            <a:srgbClr val="FBAE40"/>
          </p15:clr>
        </p15:guide>
        <p15:guide id="6" orient="horz" pos="82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6573" y="1124680"/>
            <a:ext cx="11699243" cy="286231"/>
          </a:xfrm>
        </p:spPr>
        <p:txBody>
          <a:bodyPr>
            <a:noAutofit/>
          </a:bodyPr>
          <a:lstStyle>
            <a:lvl1pPr>
              <a:defRPr lang="en-US" sz="1600" b="0" i="0" kern="1200" noProof="0" dirty="0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>
                <a:srgbClr val="B10034"/>
              </a:buClr>
              <a:buSzPct val="100000"/>
              <a:buFont typeface="Wingdings" pitchFamily="2" charset="2"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56EEAF3-4C43-4DAF-AC23-4779633883E1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22219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n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36C0467-6D1D-4AB6-BB55-8BF93EB69A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59833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36C0467-6D1D-4AB6-BB55-8BF93EB69A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15B677CE-FDA3-4738-A55C-D6C5ACB20FC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EF1375F-1511-4D5E-B128-82808A8F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74C01-538F-4DD1-AA96-C8AA6FB0D0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175" y="1557339"/>
            <a:ext cx="1015365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E643F8-D46C-4271-9D5C-FF6934DAE3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EA599A1-E71A-4840-B186-14C7D58DAC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1BE07631-D097-4B92-8CCD-3A1EB94C8F9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0D5096E-EB77-4A4A-98F8-B853AB951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9756305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On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36C0467-6D1D-4AB6-BB55-8BF93EB69A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17707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36C0467-6D1D-4AB6-BB55-8BF93EB69A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15B677CE-FDA3-4738-A55C-D6C5ACB20FC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EF1375F-1511-4D5E-B128-82808A8F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74C01-538F-4DD1-AA96-C8AA6FB0D0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175" y="1557339"/>
            <a:ext cx="1015365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E643F8-D46C-4271-9D5C-FF6934DAE3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EA599A1-E71A-4840-B186-14C7D58DAC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1BE07631-D097-4B92-8CCD-3A1EB94C8F9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0D5096E-EB77-4A4A-98F8-B853AB951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92933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  <p:pic>
        <p:nvPicPr>
          <p:cNvPr id="8" name="Picture 7" descr="A red and black logo&#10;&#10;AI-generated content may be incorrect.">
            <a:extLst>
              <a:ext uri="{FF2B5EF4-FFF2-40B4-BE49-F238E27FC236}">
                <a16:creationId xmlns:a16="http://schemas.microsoft.com/office/drawing/2014/main" id="{11038BE0-9BC1-C509-B9B0-FB0E0B5EF6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" y="5742333"/>
            <a:ext cx="1974928" cy="1231471"/>
          </a:xfrm>
          <a:prstGeom prst="rect">
            <a:avLst/>
          </a:prstGeom>
        </p:spPr>
      </p:pic>
      <p:pic>
        <p:nvPicPr>
          <p:cNvPr id="9" name="Picture 8" descr="A black and yellow text&#10;&#10;AI-generated content may be incorrect.">
            <a:extLst>
              <a:ext uri="{FF2B5EF4-FFF2-40B4-BE49-F238E27FC236}">
                <a16:creationId xmlns:a16="http://schemas.microsoft.com/office/drawing/2014/main" id="{071E3ADC-41AC-72AA-D398-C285F9D82F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055" y="5960325"/>
            <a:ext cx="2857798" cy="7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3923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558032517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46276015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7790060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18596598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67855939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47008388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12933395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75836597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64C3-1E0A-4351-A948-59C4912AF58B}" type="datetimeFigureOut">
              <a:rPr lang="en-NL" smtClean="0"/>
              <a:t>04/03/2025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656729980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64C3-1E0A-4351-A948-59C4912AF58B}" type="datetimeFigureOut">
              <a:rPr lang="en-NL" smtClean="0"/>
              <a:t>04/03/2025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324787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64C3-1E0A-4351-A948-59C4912AF58B}" type="datetimeFigureOut">
              <a:rPr lang="en-NL" smtClean="0"/>
              <a:t>04/03/2025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1744266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64C3-1E0A-4351-A948-59C4912AF58B}" type="datetimeFigureOut">
              <a:rPr lang="en-NL" smtClean="0"/>
              <a:t>04/03/2025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372524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64C3-1E0A-4351-A948-59C4912AF58B}" type="datetimeFigureOut">
              <a:rPr lang="en-NL" smtClean="0"/>
              <a:t>04/03/2025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89099195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92223286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53365716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n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36C0467-6D1D-4AB6-BB55-8BF93EB69A3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6293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36C0467-6D1D-4AB6-BB55-8BF93EB69A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15B677CE-FDA3-4738-A55C-D6C5ACB20FC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EF1375F-1511-4D5E-B128-82808A8F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74C01-538F-4DD1-AA96-C8AA6FB0D0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175" y="1557339"/>
            <a:ext cx="1015365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E643F8-D46C-4271-9D5C-FF6934DAE3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EA599A1-E71A-4840-B186-14C7D58DAC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 dirty="0"/>
              <a:t>Power BI Workshop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1BE07631-D097-4B92-8CCD-3A1EB94C8F9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0D5096E-EB77-4A4A-98F8-B853AB951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369887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8E34D2F-2626-4EDD-BAB0-1651AA7B5CD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06409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8E34D2F-2626-4EDD-BAB0-1651AA7B5C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hoek 2" hidden="1">
            <a:extLst>
              <a:ext uri="{FF2B5EF4-FFF2-40B4-BE49-F238E27FC236}">
                <a16:creationId xmlns:a16="http://schemas.microsoft.com/office/drawing/2014/main" id="{47D50F45-7D31-4D59-8F2C-E2108D18FCB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B56CEE5E-0601-4148-AD63-4C01B21186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6776" y="1557339"/>
            <a:ext cx="4968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0A08B8AB-EA74-4585-B243-A9484A9FCB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019175" y="1557339"/>
            <a:ext cx="4968000" cy="4608512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FF6175-7D8D-44F6-B5DD-473639D05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D393CEA4-DB52-4CEE-B9DC-CABECC97DD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125402"/>
            <a:ext cx="10153649" cy="252000"/>
          </a:xfrm>
        </p:spPr>
        <p:txBody>
          <a:bodyPr anchor="ctr">
            <a:noAutofit/>
          </a:bodyPr>
          <a:lstStyle>
            <a:lvl1pPr marL="0" indent="0">
              <a:buNone/>
              <a:defRPr sz="1200" b="0">
                <a:latin typeface="Akkurat Pro Light" panose="020B0404020101020102" pitchFamily="34" charset="0"/>
              </a:defRPr>
            </a:lvl1pPr>
          </a:lstStyle>
          <a:p>
            <a:pPr lvl="0"/>
            <a:r>
              <a:rPr lang="en-GB" dirty="0"/>
              <a:t>Power BI Workshop</a:t>
            </a:r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AFE024F-7CC3-49BE-B816-CF1C50A4331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0270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36FC7A3-465A-471B-BB29-9CEA26B5D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140255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2">
          <p15:clr>
            <a:srgbClr val="FBAE40"/>
          </p15:clr>
        </p15:guide>
        <p15:guide id="2" pos="390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B8A4AA-E426-4AE6-B1D7-453F63294AA5}"/>
              </a:ext>
            </a:extLst>
          </p:cNvPr>
          <p:cNvSpPr/>
          <p:nvPr userDrawn="1"/>
        </p:nvSpPr>
        <p:spPr>
          <a:xfrm>
            <a:off x="875420" y="2852936"/>
            <a:ext cx="8388932" cy="3096344"/>
          </a:xfrm>
          <a:prstGeom prst="roundRect">
            <a:avLst>
              <a:gd name="adj" fmla="val 2525"/>
            </a:avLst>
          </a:prstGeom>
          <a:solidFill>
            <a:schemeClr val="bg1">
              <a:alpha val="7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GB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22412" y="4671280"/>
            <a:ext cx="8061919" cy="1080000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Akkurat Pro Light" panose="020B0404020101020102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ondertitelstijl</a:t>
            </a:r>
            <a:r>
              <a:rPr lang="en-GB" dirty="0"/>
              <a:t> van het model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D3FE1333-FAC9-4241-8832-825C5E1A7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13" y="3050936"/>
            <a:ext cx="8061919" cy="1476000"/>
          </a:xfrm>
        </p:spPr>
        <p:txBody>
          <a:bodyPr lIns="72000" anchor="b"/>
          <a:lstStyle>
            <a:lvl1pPr>
              <a:defRPr sz="4400">
                <a:solidFill>
                  <a:schemeClr val="tx1"/>
                </a:solidFill>
                <a:latin typeface="Akkurat Pro" panose="020B0504020101020102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8702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E7657F-BD7F-4E90-BF90-AA45BFE00C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1574528"/>
            <a:ext cx="12188825" cy="4577897"/>
          </a:xfrm>
          <a:prstGeom prst="rect">
            <a:avLst/>
          </a:prstGeom>
          <a:solidFill>
            <a:srgbClr val="F3F4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7682AF-BABF-4BE3-9329-483AC73E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81600"/>
            <a:ext cx="10153649" cy="9216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6C789B-2F87-436D-ABD6-F9B8AF66D2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Media Placeholder 2">
            <a:extLst>
              <a:ext uri="{FF2B5EF4-FFF2-40B4-BE49-F238E27FC236}">
                <a16:creationId xmlns:a16="http://schemas.microsoft.com/office/drawing/2014/main" id="{7A29BF5F-E3E1-452F-BB22-DE3909E1512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175" y="1574528"/>
            <a:ext cx="12188825" cy="4577897"/>
          </a:xfrm>
          <a:solidFill>
            <a:schemeClr val="bg1"/>
          </a:solidFill>
        </p:spPr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D5A2B419-7364-4BC8-9FB6-3558D80D4B5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020000" y="1438864"/>
            <a:ext cx="10152000" cy="0"/>
          </a:xfrm>
          <a:prstGeom prst="line">
            <a:avLst/>
          </a:prstGeom>
          <a:noFill/>
          <a:ln w="6350" cap="flat">
            <a:solidFill>
              <a:srgbClr val="ADB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78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2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ags" Target="../tags/tag28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tags" Target="../tags/tag27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4738C6A-EE93-47BB-9B71-95FDDBDA5E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8879292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86" imgH="286" progId="TCLayout.ActiveDocument.1">
                  <p:embed/>
                </p:oleObj>
              </mc:Choice>
              <mc:Fallback>
                <p:oleObj name="think-cell Slide" r:id="rId23" imgW="286" imgH="2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4738C6A-EE93-47BB-9B71-95FDDBDA5E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 hidden="1">
            <a:extLst>
              <a:ext uri="{FF2B5EF4-FFF2-40B4-BE49-F238E27FC236}">
                <a16:creationId xmlns:a16="http://schemas.microsoft.com/office/drawing/2014/main" id="{7309B773-33AB-489A-853B-36E72DC7ECE9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19175" y="381600"/>
            <a:ext cx="10153649" cy="92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/>
              <a:t>Edit Master text styles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19176" y="1557338"/>
            <a:ext cx="10153648" cy="4607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/>
              <a:t>Edit Master text</a:t>
            </a:r>
          </a:p>
          <a:p>
            <a:pPr lvl="1"/>
            <a:r>
              <a:rPr lang="en-GB" altLang="en-GB"/>
              <a:t>Level 2</a:t>
            </a:r>
          </a:p>
          <a:p>
            <a:pPr lvl="2"/>
            <a:r>
              <a:rPr lang="en-GB" altLang="en-GB"/>
              <a:t>Level 3</a:t>
            </a:r>
          </a:p>
          <a:p>
            <a:pPr lvl="3"/>
            <a:r>
              <a:rPr lang="en-GB" altLang="en-GB"/>
              <a:t>Level 4</a:t>
            </a:r>
          </a:p>
          <a:p>
            <a:pPr lvl="4"/>
            <a:r>
              <a:rPr lang="en-GB" altLang="en-GB"/>
              <a:t>Level 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9175" y="6308724"/>
            <a:ext cx="1015365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tx1">
                    <a:tint val="75000"/>
                  </a:schemeClr>
                </a:solidFill>
                <a:latin typeface="Akkurat Pro" panose="020B0504020101020102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5303FEE-9D22-40E0-B3E8-76CFC9968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  <a:prstGeom prst="rect">
            <a:avLst/>
          </a:prstGeo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accent2"/>
                </a:solidFill>
                <a:latin typeface="+mn-lt"/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0705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96" r:id="rId18"/>
    <p:sldLayoutId id="2147483697" r:id="rId1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kkurat Pro" pitchFamily="34" charset="0"/>
        </a:defRPr>
      </a:lvl9pPr>
    </p:titleStyle>
    <p:bodyStyle>
      <a:lvl1pPr marL="180975" indent="-180975" algn="l" defTabSz="228600" rtl="0" eaLnBrk="1" fontAlgn="base" hangingPunct="1">
        <a:spcBef>
          <a:spcPts val="0"/>
        </a:spcBef>
        <a:spcAft>
          <a:spcPts val="600"/>
        </a:spcAft>
        <a:buClr>
          <a:schemeClr val="accent2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49263" indent="-182563" algn="l" defTabSz="228600" rtl="0" eaLnBrk="1" fontAlgn="base" hangingPunct="1">
        <a:spcBef>
          <a:spcPts val="0"/>
        </a:spcBef>
        <a:spcAft>
          <a:spcPts val="600"/>
        </a:spcAft>
        <a:buClr>
          <a:schemeClr val="accent2"/>
        </a:buClr>
        <a:buSzPct val="90000"/>
        <a:buFont typeface="Arial" panose="020B0604020202020204" pitchFamily="34" charset="0"/>
        <a:buChar char="–"/>
        <a:tabLst>
          <a:tab pos="449263" algn="l"/>
        </a:tabLst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15963" indent="-180975" algn="l" defTabSz="228600" rtl="0" eaLnBrk="1" fontAlgn="base" hangingPunct="1">
        <a:spcBef>
          <a:spcPts val="0"/>
        </a:spcBef>
        <a:spcAft>
          <a:spcPts val="600"/>
        </a:spcAft>
        <a:buClr>
          <a:schemeClr val="accent5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82663" indent="-180975" algn="l" defTabSz="228600" rtl="0" eaLnBrk="1" fontAlgn="base" hangingPunct="1">
        <a:spcBef>
          <a:spcPts val="0"/>
        </a:spcBef>
        <a:spcAft>
          <a:spcPts val="600"/>
        </a:spcAft>
        <a:buSzPct val="90000"/>
        <a:buFont typeface="Arial" panose="020B0604020202020204" pitchFamily="34" charset="0"/>
        <a:buChar char="–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58888" indent="-180975" algn="l" defTabSz="228600" rtl="0" eaLnBrk="1" fontAlgn="base" hangingPunct="1">
        <a:spcBef>
          <a:spcPts val="0"/>
        </a:spcBef>
        <a:spcAft>
          <a:spcPts val="600"/>
        </a:spcAft>
        <a:buSzPct val="90000"/>
        <a:buFont typeface="Arial" panose="020B0604020202020204" pitchFamily="34" charset="0"/>
        <a:buChar char="»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228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0" indent="-228600" algn="l" defTabSz="228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228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228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0" algn="l" defTabSz="228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>
          <p15:clr>
            <a:srgbClr val="F26B43"/>
          </p15:clr>
        </p15:guide>
        <p15:guide id="2" pos="642">
          <p15:clr>
            <a:srgbClr val="F26B43"/>
          </p15:clr>
        </p15:guide>
        <p15:guide id="3" pos="7038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orient="horz" pos="82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ADD231A-F393-420E-8A14-86D5064E178E}" type="slidenum">
              <a:rPr lang="en-GB" altLang="en-GB" smtClean="0"/>
              <a:pPr/>
              <a:t>‹#›</a:t>
            </a:fld>
            <a:endParaRPr lang="en-GB" altLang="en-GB" dirty="0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D61F497-591D-EDBB-8756-66F2FB4F694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8879292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286" imgH="286" progId="TCLayout.ActiveDocument.1">
                  <p:embed/>
                </p:oleObj>
              </mc:Choice>
              <mc:Fallback>
                <p:oleObj name="think-cell Slide" r:id="rId24" imgW="286" imgH="28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10B398A-BAE9-4C52-3974-605C78D403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hoek 1" hidden="1">
            <a:extLst>
              <a:ext uri="{FF2B5EF4-FFF2-40B4-BE49-F238E27FC236}">
                <a16:creationId xmlns:a16="http://schemas.microsoft.com/office/drawing/2014/main" id="{9EFA1189-BF95-6D1C-9138-584E91981121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0" i="0" baseline="0">
              <a:solidFill>
                <a:schemeClr val="tx1">
                  <a:lumMod val="85000"/>
                  <a:lumOff val="15000"/>
                </a:schemeClr>
              </a:solidFill>
              <a:latin typeface="Akkurat Pro" panose="020B0504020101020102" pitchFamily="34" charset="0"/>
              <a:ea typeface="+mj-ea"/>
              <a:cs typeface="+mj-cs"/>
              <a:sym typeface="Akkurat Pro" panose="020B0504020101020102" pitchFamily="34" charset="0"/>
            </a:endParaRPr>
          </a:p>
        </p:txBody>
      </p:sp>
      <p:pic>
        <p:nvPicPr>
          <p:cNvPr id="13" name="Picture 12" descr="A black and yellow text&#10;&#10;AI-generated content may be incorrect.">
            <a:extLst>
              <a:ext uri="{FF2B5EF4-FFF2-40B4-BE49-F238E27FC236}">
                <a16:creationId xmlns:a16="http://schemas.microsoft.com/office/drawing/2014/main" id="{D5B9B40A-596A-CE06-AF64-2DFE581ED3A5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055" y="5960325"/>
            <a:ext cx="2857798" cy="714450"/>
          </a:xfrm>
          <a:prstGeom prst="rect">
            <a:avLst/>
          </a:prstGeom>
        </p:spPr>
      </p:pic>
      <p:pic>
        <p:nvPicPr>
          <p:cNvPr id="15" name="Picture 14" descr="A red and black logo&#10;&#10;AI-generated content may be incorrect.">
            <a:extLst>
              <a:ext uri="{FF2B5EF4-FFF2-40B4-BE49-F238E27FC236}">
                <a16:creationId xmlns:a16="http://schemas.microsoft.com/office/drawing/2014/main" id="{7C08CD28-07EF-FD77-67EF-5FF71801C6F3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" y="5742333"/>
            <a:ext cx="1974928" cy="123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8" r:id="rId17"/>
    <p:sldLayoutId id="2147483749" r:id="rId18"/>
    <p:sldLayoutId id="2147483750" r:id="rId19"/>
    <p:sldLayoutId id="2147483751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nformation" TargetMode="External"/><Relationship Id="rId2" Type="http://schemas.openxmlformats.org/officeDocument/2006/relationships/hyperlink" Target="https://en.wikipedia.org/wiki/Data_analysis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view?r=eyJrIjoiNjk0YmIwZTAtNDFiMC00YzFjLWE5ZjYtYTkxNzEzMGEwN2MzIiwidCI6IjEwZTg0NTRmLWEzZTYtNDI1ZC1iMjQwLTA4ZTA0YzVhNDA1YiIsImMiOjl9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view?r=eyJrIjoiYTU3OGVjNjItYWU4Yi00ZDUzLWI1YzItZTcwNTUzMjkzZmEwIiwidCI6IjU3NGMzZTU2LTQ5MjQtNDAwNC1hZDFhLWQ4NDI3ZTdkYjI0MSIsImMiOjZ9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synergy-solution.org/resources/" TargetMode="Externa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37.xml"/><Relationship Id="rId1" Type="http://schemas.openxmlformats.org/officeDocument/2006/relationships/video" Target="https://www.youtube.com/embed/-iAckFme6oE?feature=oembed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act.ctti-clinicaltrials.org/queri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37.xml"/><Relationship Id="rId1" Type="http://schemas.openxmlformats.org/officeDocument/2006/relationships/video" Target="https://www.youtube.com/embed/Pm2BvdiZUXA?feature=oembed" TargetMode="External"/><Relationship Id="rId5" Type="http://schemas.openxmlformats.org/officeDocument/2006/relationships/image" Target="../media/image38.jpeg"/><Relationship Id="rId4" Type="http://schemas.openxmlformats.org/officeDocument/2006/relationships/hyperlink" Target="https://synergy-solution.org/resources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Pm2BvdiZUXA?feature=oembed" TargetMode="External"/><Relationship Id="rId6" Type="http://schemas.openxmlformats.org/officeDocument/2006/relationships/image" Target="../media/image38.jpe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37.xml"/><Relationship Id="rId1" Type="http://schemas.openxmlformats.org/officeDocument/2006/relationships/video" Target="https://www.youtube.com/embed/Pm2BvdiZUXA?feature=oembed" TargetMode="External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dax/" TargetMode="External"/><Relationship Id="rId2" Type="http://schemas.openxmlformats.org/officeDocument/2006/relationships/hyperlink" Target="https://dax.guide/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hyperlink" Target="https://www.linkedin.com/learning/excel-business-intelligence-power-pivot-and-dax" TargetMode="External"/><Relationship Id="rId1" Type="http://schemas.openxmlformats.org/officeDocument/2006/relationships/slideLayout" Target="../slideLayouts/slideLayout3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7.xml"/><Relationship Id="rId1" Type="http://schemas.openxmlformats.org/officeDocument/2006/relationships/video" Target="https://www.youtube.com/embed/Pm2BvdiZUXA?feature=oembed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www.udemy.com/course/pivot-table-to-power-bi/" TargetMode="External"/><Relationship Id="rId1" Type="http://schemas.openxmlformats.org/officeDocument/2006/relationships/slideLayout" Target="../slideLayouts/slideLayout3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www.udemy.com/course/exam-da-100-a-complete-guide-on-acing-the-exam-with-powerbi/" TargetMode="External"/><Relationship Id="rId1" Type="http://schemas.openxmlformats.org/officeDocument/2006/relationships/slideLayout" Target="../slideLayouts/slideLayout3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2ADEA15-FDDE-3870-8561-D7AB55694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467832"/>
            <a:ext cx="7766936" cy="1646302"/>
          </a:xfrm>
        </p:spPr>
        <p:txBody>
          <a:bodyPr/>
          <a:lstStyle/>
          <a:p>
            <a:r>
              <a:rPr lang="en-GB" sz="6600" b="1" i="0" dirty="0">
                <a:solidFill>
                  <a:srgbClr val="081B3A"/>
                </a:solidFill>
                <a:effectLst/>
                <a:latin typeface="SegoeuiPc"/>
              </a:rPr>
              <a:t>Unlocking Insights</a:t>
            </a:r>
            <a:endParaRPr lang="en-NL" sz="6600" b="1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0FDB59D5-312A-A88F-74BD-95868C7E7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743867"/>
            <a:ext cx="7766936" cy="1096899"/>
          </a:xfrm>
        </p:spPr>
        <p:txBody>
          <a:bodyPr>
            <a:normAutofit/>
          </a:bodyPr>
          <a:lstStyle/>
          <a:p>
            <a:r>
              <a:rPr lang="en-GB" sz="5400" b="0" i="0" dirty="0">
                <a:solidFill>
                  <a:srgbClr val="081B3A"/>
                </a:solidFill>
                <a:effectLst/>
                <a:latin typeface="SegoeuiPc"/>
              </a:rPr>
              <a:t>Power BI Workshop</a:t>
            </a:r>
            <a:endParaRPr lang="en-NL" sz="5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4051D-01BC-D749-BCA7-24A0D758A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1</a:t>
            </a:fld>
            <a:endParaRPr lang="en-GB" altLang="en-GB"/>
          </a:p>
        </p:txBody>
      </p:sp>
      <p:pic>
        <p:nvPicPr>
          <p:cNvPr id="12" name="Picture 11" descr="A yellow text on a black background">
            <a:extLst>
              <a:ext uri="{FF2B5EF4-FFF2-40B4-BE49-F238E27FC236}">
                <a16:creationId xmlns:a16="http://schemas.microsoft.com/office/drawing/2014/main" id="{A0390B21-7AA9-E722-971B-A1565A5BA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02"/>
          <a:stretch/>
        </p:blipFill>
        <p:spPr>
          <a:xfrm>
            <a:off x="1056622" y="3219257"/>
            <a:ext cx="2065720" cy="198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46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4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43" name="Isosceles Triangle 104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4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47" name="Isosceles Triangle 104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49" name="Freeform: Shape 104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CE4F41-9B15-4801-F558-C3E15F3E7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GB" sz="6000" b="1" dirty="0">
                <a:solidFill>
                  <a:srgbClr val="FFFFFF"/>
                </a:solidFill>
              </a:rPr>
              <a:t>Welcome!</a:t>
            </a:r>
            <a:endParaRPr lang="en-NL" sz="60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30BDC-0246-0209-679A-83446B6B5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429452"/>
            <a:ext cx="4512988" cy="3317938"/>
          </a:xfrm>
        </p:spPr>
        <p:txBody>
          <a:bodyPr anchor="t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Data Enthusiast and an Analytics Engineer at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endParaRPr lang="en-NL" sz="2400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DD6B3-51CE-CF33-84BB-89DCC4CE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62553" y="6041362"/>
            <a:ext cx="56618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GB" altLang="en-GB">
              <a:solidFill>
                <a:srgbClr val="FFFFFF"/>
              </a:solidFill>
            </a:endParaRPr>
          </a:p>
        </p:txBody>
      </p:sp>
      <p:pic>
        <p:nvPicPr>
          <p:cNvPr id="5" name="Google Shape;649;p71">
            <a:extLst>
              <a:ext uri="{FF2B5EF4-FFF2-40B4-BE49-F238E27FC236}">
                <a16:creationId xmlns:a16="http://schemas.microsoft.com/office/drawing/2014/main" id="{6200AC58-5AE1-9E02-1AEB-103E56DADE99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t="15911" b="15917"/>
          <a:stretch/>
        </p:blipFill>
        <p:spPr>
          <a:xfrm rot="169">
            <a:off x="96050" y="1625218"/>
            <a:ext cx="5252845" cy="3580933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8971C1-D55D-83E2-D4CE-501818ECE2CF}"/>
              </a:ext>
            </a:extLst>
          </p:cNvPr>
          <p:cNvSpPr txBox="1"/>
          <p:nvPr/>
        </p:nvSpPr>
        <p:spPr>
          <a:xfrm>
            <a:off x="1624554" y="5335130"/>
            <a:ext cx="25841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accent4"/>
                </a:solidFill>
                <a:latin typeface="Work Sans"/>
                <a:ea typeface="Work Sans"/>
                <a:cs typeface="Work Sans"/>
                <a:sym typeface="Work Sans"/>
              </a:rPr>
              <a:t>Lan Nguyen</a:t>
            </a:r>
          </a:p>
        </p:txBody>
      </p:sp>
      <p:pic>
        <p:nvPicPr>
          <p:cNvPr id="16" name="Picture 15" descr="A black and yellow text&#10;&#10;AI-generated content may be incorrect.">
            <a:extLst>
              <a:ext uri="{FF2B5EF4-FFF2-40B4-BE49-F238E27FC236}">
                <a16:creationId xmlns:a16="http://schemas.microsoft.com/office/drawing/2014/main" id="{D3E29544-FCA4-8DF0-32F0-79CB3A9454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055" y="5960325"/>
            <a:ext cx="2857798" cy="714450"/>
          </a:xfrm>
          <a:prstGeom prst="rect">
            <a:avLst/>
          </a:prstGeom>
        </p:spPr>
      </p:pic>
      <p:pic>
        <p:nvPicPr>
          <p:cNvPr id="18" name="Picture 17" descr="A red and black logo&#10;&#10;AI-generated content may be incorrect.">
            <a:extLst>
              <a:ext uri="{FF2B5EF4-FFF2-40B4-BE49-F238E27FC236}">
                <a16:creationId xmlns:a16="http://schemas.microsoft.com/office/drawing/2014/main" id="{543C6E89-3F44-EF1D-94F4-764D4DF61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30" y="3027839"/>
            <a:ext cx="4638050" cy="289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45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AAB421-D8E7-5ED0-4730-91A03F408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0153-6761-5226-CBB4-92575B8B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5" y="609600"/>
            <a:ext cx="8597257" cy="1320800"/>
          </a:xfrm>
        </p:spPr>
        <p:txBody>
          <a:bodyPr anchor="ctr">
            <a:normAutofit/>
          </a:bodyPr>
          <a:lstStyle/>
          <a:p>
            <a:r>
              <a:rPr lang="en-GB" b="1" dirty="0"/>
              <a:t>What do you already know about Power BI?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3781A-3132-F7DA-D2A2-2F4FC4A2F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latin typeface="Work Sans"/>
                <a:ea typeface="Work Sans"/>
                <a:cs typeface="Work Sans"/>
                <a:sym typeface="Work Sans"/>
              </a:rPr>
              <a:t>Please log into Menti.com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latin typeface="Work Sans"/>
                <a:ea typeface="Work Sans"/>
                <a:cs typeface="Work Sans"/>
                <a:sym typeface="Work Sans"/>
              </a:rPr>
              <a:t>Use the code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latin typeface="Work Sans"/>
                <a:ea typeface="Work Sans"/>
                <a:cs typeface="Work Sans"/>
                <a:sym typeface="Work Sans"/>
              </a:rPr>
              <a:t>7917 4080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latin typeface="Work Sans"/>
              <a:ea typeface="Work Sans"/>
              <a:cs typeface="Work Sans"/>
              <a:sym typeface="Work Sa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latin typeface="Work Sans"/>
              <a:ea typeface="Work Sans"/>
              <a:cs typeface="Work Sans"/>
              <a:sym typeface="Work Sans"/>
            </a:endParaRPr>
          </a:p>
          <a:p>
            <a:endParaRPr lang="en-NL" sz="3600" dirty="0"/>
          </a:p>
        </p:txBody>
      </p:sp>
      <p:pic>
        <p:nvPicPr>
          <p:cNvPr id="1026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5CAEDB6-872B-4FB7-BB1C-52E63492C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2652" y="1620388"/>
            <a:ext cx="3873897" cy="38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263C5-C489-E463-2DD6-F52DD881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/>
              <a:pPr>
                <a:spcAft>
                  <a:spcPts val="600"/>
                </a:spcAft>
              </a:pPr>
              <a:t>3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5527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6DF05-0C0F-EE97-D964-9025F57F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Workshop Goals</a:t>
            </a:r>
            <a:br>
              <a:rPr lang="en-GB" dirty="0"/>
            </a:br>
            <a:r>
              <a:rPr lang="en-GB" sz="3600" b="1" i="0" dirty="0">
                <a:solidFill>
                  <a:srgbClr val="081B3A"/>
                </a:solidFill>
                <a:effectLst/>
                <a:latin typeface="SegoeuiPc"/>
              </a:rPr>
              <a:t>Understand Power BI Fundamentals</a:t>
            </a:r>
            <a:br>
              <a:rPr lang="en-GB" sz="3600" b="0" i="0" dirty="0">
                <a:solidFill>
                  <a:srgbClr val="081B3A"/>
                </a:solidFill>
                <a:effectLst/>
                <a:latin typeface="SegoeuiPc"/>
              </a:rPr>
            </a:b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2F464-4470-B66A-8904-55BD87E55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0" i="0" dirty="0">
                <a:solidFill>
                  <a:srgbClr val="081B3A"/>
                </a:solidFill>
                <a:effectLst/>
                <a:latin typeface="SegoeuiPc"/>
              </a:rPr>
              <a:t>Learn the basic features and functionalities of Power BI</a:t>
            </a:r>
          </a:p>
          <a:p>
            <a:pPr marL="0" indent="0">
              <a:buNone/>
            </a:pPr>
            <a:endParaRPr lang="en-GB" sz="2000" b="0" i="0" dirty="0">
              <a:solidFill>
                <a:srgbClr val="081B3A"/>
              </a:solidFill>
              <a:effectLst/>
              <a:latin typeface="SegoeuiPc"/>
            </a:endParaRPr>
          </a:p>
          <a:p>
            <a:r>
              <a:rPr lang="en-GB" sz="2000" b="1" i="0" dirty="0">
                <a:solidFill>
                  <a:srgbClr val="081B3A"/>
                </a:solidFill>
                <a:effectLst/>
                <a:latin typeface="SegoeuiPc"/>
              </a:rPr>
              <a:t>Data Visualization: </a:t>
            </a:r>
            <a:r>
              <a:rPr lang="en-GB" sz="2000" b="0" i="0" dirty="0">
                <a:solidFill>
                  <a:srgbClr val="081B3A"/>
                </a:solidFill>
                <a:effectLst/>
                <a:latin typeface="SegoeuiPc"/>
              </a:rPr>
              <a:t>Master techniques for creating visually appealing and insightful reports and dashboards. </a:t>
            </a:r>
          </a:p>
          <a:p>
            <a:r>
              <a:rPr lang="en-GB" sz="2000" b="1" i="0" dirty="0">
                <a:solidFill>
                  <a:srgbClr val="081B3A"/>
                </a:solidFill>
                <a:effectLst/>
                <a:latin typeface="SegoeuiPc"/>
              </a:rPr>
              <a:t>Data Transformation: </a:t>
            </a:r>
            <a:r>
              <a:rPr lang="en-GB" sz="2000" b="0" i="0" dirty="0">
                <a:solidFill>
                  <a:srgbClr val="081B3A"/>
                </a:solidFill>
                <a:effectLst/>
                <a:latin typeface="SegoeuiPc"/>
              </a:rPr>
              <a:t>Explore data import, cleaning, and transformation processes to prepare datasets for analysis. </a:t>
            </a:r>
          </a:p>
          <a:p>
            <a:r>
              <a:rPr lang="en-GB" sz="2000" b="1" i="0" dirty="0">
                <a:solidFill>
                  <a:srgbClr val="081B3A"/>
                </a:solidFill>
                <a:effectLst/>
                <a:latin typeface="SegoeuiPc"/>
              </a:rPr>
              <a:t>Real-World Applications: </a:t>
            </a:r>
            <a:r>
              <a:rPr lang="en-GB" sz="2000" b="0" i="0" dirty="0">
                <a:solidFill>
                  <a:srgbClr val="081B3A"/>
                </a:solidFill>
                <a:effectLst/>
                <a:latin typeface="SegoeuiPc"/>
              </a:rPr>
              <a:t>Apply Power BI skills to real-world business scenarios and case studies.</a:t>
            </a:r>
            <a:endParaRPr lang="en-NL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9C608-1CA9-6A07-CE4F-362F2585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4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317494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BB5671-7021-EE6E-8E84-272D485D4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9175" y="1557339"/>
            <a:ext cx="10153650" cy="4265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ea typeface="+mn-lt"/>
                <a:cs typeface="+mn-lt"/>
              </a:rPr>
              <a:t>Business intelligence is about </a:t>
            </a:r>
          </a:p>
          <a:p>
            <a:pPr marL="715645" lvl="2"/>
            <a:r>
              <a:rPr lang="en-US" sz="1800" dirty="0">
                <a:ea typeface="+mn-lt"/>
                <a:cs typeface="+mn-lt"/>
              </a:rPr>
              <a:t>Connecting business decision-making to facts about the business and its environment</a:t>
            </a:r>
          </a:p>
          <a:p>
            <a:pPr marL="715645" lvl="2"/>
            <a:r>
              <a:rPr lang="en-US" sz="1800" dirty="0">
                <a:ea typeface="+mn-lt"/>
                <a:cs typeface="+mn-lt"/>
              </a:rPr>
              <a:t>To take a deep dive and understand the data underneath your business </a:t>
            </a:r>
          </a:p>
          <a:p>
            <a:pPr marL="715645" lvl="2"/>
            <a:r>
              <a:rPr lang="en-US" sz="1800" dirty="0">
                <a:ea typeface="+mn-lt"/>
                <a:cs typeface="+mn-lt"/>
              </a:rPr>
              <a:t>Make better business decisions</a:t>
            </a:r>
          </a:p>
          <a:p>
            <a:pPr marL="715645" lvl="2"/>
            <a:endParaRPr lang="en-US" sz="1800" dirty="0">
              <a:cs typeface="Arial"/>
            </a:endParaRPr>
          </a:p>
          <a:p>
            <a:pPr marL="0" indent="0">
              <a:buClr>
                <a:srgbClr val="ED8C00"/>
              </a:buClr>
              <a:buNone/>
            </a:pPr>
            <a:r>
              <a:rPr lang="en-US" sz="1800" dirty="0">
                <a:cs typeface="Arial"/>
              </a:rPr>
              <a:t>The increasing growth of business and integration of new enterprise tools generate overwhelming volumes of data. Hence, IT and Business are required to develop a great understanding of what is needed to retrieve exactly from data to generate informative insights.</a:t>
            </a:r>
          </a:p>
          <a:p>
            <a:pPr marL="715645" lvl="2"/>
            <a:r>
              <a:rPr lang="en-US" sz="1800" dirty="0">
                <a:cs typeface="Arial"/>
              </a:rPr>
              <a:t>Microsoft Excel: first alternative of self-service business intelligence.</a:t>
            </a:r>
          </a:p>
          <a:p>
            <a:pPr marL="715645" lvl="2"/>
            <a:r>
              <a:rPr lang="en-US" sz="1800" dirty="0">
                <a:cs typeface="Arial"/>
              </a:rPr>
              <a:t>Microsoft Power BI: continues and offers wider range of functionality from Excel</a:t>
            </a:r>
          </a:p>
          <a:p>
            <a:pPr marL="487045" lvl="2" indent="0">
              <a:buNone/>
            </a:pPr>
            <a:endParaRPr lang="en-US" sz="1800" dirty="0"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496112-8FAB-2FD0-AF9E-C250CD39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started with Power BI and its concepts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EE4A7-9FD1-07B1-88DD-2F80439EA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5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398211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436077-3C7B-7292-AC92-68A9C05FE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spcAft>
                <a:spcPts val="0"/>
              </a:spcAft>
              <a:buFont typeface="Wingdings,Sans-Serif" panose="05000000000000000000" pitchFamily="2" charset="2"/>
              <a:buChar char="q"/>
            </a:pPr>
            <a:r>
              <a:rPr lang="en-US" sz="1800" b="1" dirty="0">
                <a:ea typeface="+mn-lt"/>
                <a:cs typeface="+mn-lt"/>
              </a:rPr>
              <a:t>Data visual and dashboarding tool </a:t>
            </a:r>
            <a:r>
              <a:rPr lang="en-US" sz="1800" dirty="0">
                <a:ea typeface="+mn-lt"/>
                <a:cs typeface="+mn-lt"/>
              </a:rPr>
              <a:t>from Microsoft</a:t>
            </a:r>
          </a:p>
          <a:p>
            <a:pPr marL="285750" indent="-285750">
              <a:spcAft>
                <a:spcPts val="0"/>
              </a:spcAft>
              <a:buFont typeface="Wingdings,Sans-Serif" panose="05000000000000000000" pitchFamily="2" charset="2"/>
              <a:buChar char="q"/>
            </a:pPr>
            <a:r>
              <a:rPr lang="en-US" sz="1800" dirty="0">
                <a:ea typeface="+mn-lt"/>
                <a:cs typeface="+mn-lt"/>
              </a:rPr>
              <a:t>The BI in Power BI is short for Business Intelligence. </a:t>
            </a:r>
          </a:p>
          <a:p>
            <a:pPr>
              <a:spcAft>
                <a:spcPts val="0"/>
              </a:spcAft>
            </a:pPr>
            <a:endParaRPr lang="en-US" sz="1800" dirty="0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nl-NL" sz="1800" dirty="0">
                <a:ea typeface="+mn-lt"/>
                <a:cs typeface="+mn-lt"/>
              </a:rPr>
              <a:t>“</a:t>
            </a:r>
            <a:r>
              <a:rPr lang="en-US" sz="1800" b="1" dirty="0">
                <a:solidFill>
                  <a:srgbClr val="202122"/>
                </a:solidFill>
                <a:cs typeface="Arial"/>
              </a:rPr>
              <a:t>Business intelligence</a:t>
            </a:r>
            <a:r>
              <a:rPr lang="en-US" sz="1800" dirty="0">
                <a:solidFill>
                  <a:srgbClr val="202122"/>
                </a:solidFill>
                <a:cs typeface="Arial"/>
              </a:rPr>
              <a:t> (</a:t>
            </a:r>
            <a:r>
              <a:rPr lang="en-US" sz="1800" b="1" dirty="0">
                <a:solidFill>
                  <a:srgbClr val="202122"/>
                </a:solidFill>
                <a:cs typeface="Arial"/>
              </a:rPr>
              <a:t>BI</a:t>
            </a:r>
            <a:r>
              <a:rPr lang="en-US" sz="1800" dirty="0">
                <a:solidFill>
                  <a:srgbClr val="202122"/>
                </a:solidFill>
                <a:cs typeface="Arial"/>
              </a:rPr>
              <a:t>) comprises the strategies and technologies used by enterprises for the </a:t>
            </a:r>
            <a:r>
              <a:rPr lang="en-US" sz="1800" dirty="0">
                <a:solidFill>
                  <a:srgbClr val="0645AD"/>
                </a:solidFill>
                <a:cs typeface="Arial"/>
                <a:hlinkClick r:id="rId2"/>
              </a:rPr>
              <a:t>data analysis</a:t>
            </a:r>
            <a:r>
              <a:rPr lang="en-US" sz="1800" dirty="0">
                <a:solidFill>
                  <a:srgbClr val="202122"/>
                </a:solidFill>
                <a:cs typeface="Arial"/>
              </a:rPr>
              <a:t> and management of business </a:t>
            </a:r>
            <a:r>
              <a:rPr lang="en-US" sz="1800" dirty="0">
                <a:solidFill>
                  <a:srgbClr val="0645AD"/>
                </a:solidFill>
                <a:cs typeface="Arial"/>
                <a:hlinkClick r:id="rId3"/>
              </a:rPr>
              <a:t>information</a:t>
            </a:r>
            <a:r>
              <a:rPr lang="en-US" sz="1800" dirty="0">
                <a:solidFill>
                  <a:srgbClr val="202122"/>
                </a:solidFill>
                <a:cs typeface="Arial"/>
              </a:rPr>
              <a:t>.</a:t>
            </a:r>
            <a:r>
              <a:rPr lang="nl-NL" sz="1800" dirty="0">
                <a:ea typeface="+mn-lt"/>
                <a:cs typeface="+mn-lt"/>
              </a:rPr>
              <a:t>”</a:t>
            </a:r>
            <a:endParaRPr lang="en-US" sz="1800" dirty="0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endParaRPr lang="nl-NL" sz="1800" dirty="0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 sz="1800" dirty="0">
                <a:ea typeface="+mn-lt"/>
                <a:cs typeface="+mn-lt"/>
              </a:rPr>
              <a:t>In informal terms, BI leverages software and services that enables transforming data into informative actionable insights.</a:t>
            </a:r>
            <a:endParaRPr lang="en-US" sz="1800" dirty="0"/>
          </a:p>
          <a:p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12F92F-9E1B-BDE3-BCB4-E63F86F2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Power BI?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D545-73D8-E59E-A959-E8B181C6C2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66A3A-D847-F336-AC63-DFF483A0E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6</a:t>
            </a:fld>
            <a:endParaRPr lang="en-GB" altLang="en-GB"/>
          </a:p>
        </p:txBody>
      </p:sp>
      <p:pic>
        <p:nvPicPr>
          <p:cNvPr id="4098" name="Picture 2" descr="Free Microsoft Power BI Tutorial - PowerBI-Business Intelligence ...">
            <a:extLst>
              <a:ext uri="{FF2B5EF4-FFF2-40B4-BE49-F238E27FC236}">
                <a16:creationId xmlns:a16="http://schemas.microsoft.com/office/drawing/2014/main" id="{85FDF0AC-4432-F59F-9199-3FE3D27C7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6" t="8224" r="14038" b="8892"/>
          <a:stretch/>
        </p:blipFill>
        <p:spPr bwMode="auto">
          <a:xfrm>
            <a:off x="2821858" y="4560043"/>
            <a:ext cx="3716594" cy="2297958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69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E3BC05-724B-4EDE-E2D8-0E8C4629F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39775" indent="-539750">
              <a:buFont typeface="Wingdings" panose="05000000000000000000" pitchFamily="2" charset="2"/>
              <a:buChar char="q"/>
            </a:pPr>
            <a:r>
              <a:rPr lang="en-US" sz="1800" dirty="0"/>
              <a:t>Connect to (multiple) data source(s)</a:t>
            </a:r>
            <a:endParaRPr lang="en-US" sz="1800" dirty="0">
              <a:cs typeface="Calibri"/>
            </a:endParaRPr>
          </a:p>
          <a:p>
            <a:pPr marL="739775" indent="-539750">
              <a:buFont typeface="Wingdings" panose="05000000000000000000" pitchFamily="2" charset="2"/>
              <a:buChar char="q"/>
            </a:pPr>
            <a:r>
              <a:rPr lang="en-US" sz="1800" dirty="0"/>
              <a:t>Enable to load and transform data</a:t>
            </a:r>
            <a:endParaRPr lang="en-US" sz="1800" dirty="0">
              <a:cs typeface="Calibri"/>
            </a:endParaRPr>
          </a:p>
          <a:p>
            <a:pPr marL="739775" indent="-539750">
              <a:buFont typeface="Wingdings" panose="05000000000000000000" pitchFamily="2" charset="2"/>
              <a:buChar char="q"/>
            </a:pPr>
            <a:r>
              <a:rPr lang="en-US" sz="1800" dirty="0"/>
              <a:t>Custom calculations and KPIs</a:t>
            </a:r>
            <a:endParaRPr lang="en-US" sz="1800" dirty="0">
              <a:cs typeface="Calibri"/>
            </a:endParaRPr>
          </a:p>
          <a:p>
            <a:pPr marL="739775" indent="-539750">
              <a:buFont typeface="Wingdings" panose="05000000000000000000" pitchFamily="2" charset="2"/>
              <a:buChar char="q"/>
            </a:pPr>
            <a:r>
              <a:rPr lang="en-US" sz="1800" dirty="0"/>
              <a:t>Enable users to slice-dice, filter  data cubes </a:t>
            </a:r>
            <a:endParaRPr lang="en-US" sz="1800" dirty="0">
              <a:cs typeface="Calibri"/>
            </a:endParaRPr>
          </a:p>
          <a:p>
            <a:pPr marL="739775" indent="-539750">
              <a:buFont typeface="Wingdings" panose="05000000000000000000" pitchFamily="2" charset="2"/>
              <a:buChar char="q"/>
            </a:pPr>
            <a:r>
              <a:rPr lang="en-US" sz="1800" dirty="0">
                <a:cs typeface="Calibri"/>
              </a:rPr>
              <a:t>Enable users to explore and test their hypothesis</a:t>
            </a: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6A9989-28BA-6C97-6421-8CF9EA9A7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Power BI do?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568E0-BCB8-A92D-FE35-4B7030CA0D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288DAF-2EB7-0705-3E0C-EE12A039B0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DD231A-F393-420E-8A14-86D5064E178E}" type="slidenum">
              <a:rPr lang="en-GB" altLang="en-GB" smtClean="0"/>
              <a:pPr/>
              <a:t>7</a:t>
            </a:fld>
            <a:endParaRPr lang="en-GB" alt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A79AF4D-A7E0-B7C6-8ED0-1C25A8FCA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879" y="1253250"/>
            <a:ext cx="4819650" cy="435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673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48AFCCBC-7E67-433E-B382-D8E1212BCDC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22824" b="4209"/>
          <a:stretch/>
        </p:blipFill>
        <p:spPr>
          <a:xfrm>
            <a:off x="0" y="0"/>
            <a:ext cx="12192000" cy="4914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EFB822-83F8-44EA-B743-A54C99D7C5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1263" y="5169401"/>
            <a:ext cx="10058400" cy="8223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Some dashboard inspirations</a:t>
            </a:r>
            <a:endParaRPr lang="en-US" sz="3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980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7F5607C8-8E8C-48C5-96E0-BD8245D9D13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12716" b="15295"/>
          <a:stretch/>
        </p:blipFill>
        <p:spPr>
          <a:xfrm>
            <a:off x="0" y="84138"/>
            <a:ext cx="12192000" cy="4914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EFB822-83F8-44EA-B743-A54C99D7C5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7095" y="5169401"/>
            <a:ext cx="10058400" cy="8223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Some dashboard inspirations</a:t>
            </a:r>
          </a:p>
        </p:txBody>
      </p:sp>
    </p:spTree>
    <p:extLst>
      <p:ext uri="{BB962C8B-B14F-4D97-AF65-F5344CB8AC3E}">
        <p14:creationId xmlns:p14="http://schemas.microsoft.com/office/powerpoint/2010/main" val="2692035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837D4-E9A8-4F03-9AC7-FAD22BBF5FF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solidFill>
            <a:srgbClr val="FFFFFF">
              <a:alpha val="50000"/>
            </a:srgbClr>
          </a:solidFill>
        </p:spPr>
        <p:txBody>
          <a:bodyPr/>
          <a:lstStyle/>
          <a:p>
            <a:pPr marL="255270" indent="0">
              <a:buNone/>
            </a:pPr>
            <a:r>
              <a:rPr lang="en-US" sz="3200" b="1">
                <a:ea typeface="+mn-lt"/>
                <a:cs typeface="+mn-lt"/>
              </a:rPr>
              <a:t>Pros</a:t>
            </a:r>
            <a:endParaRPr lang="en-US"/>
          </a:p>
          <a:p>
            <a:pPr marL="1087120" indent="-831850">
              <a:buFont typeface="Wingdings" panose="05000000000000000000" pitchFamily="2" charset="2"/>
              <a:buChar char="q"/>
            </a:pPr>
            <a:endParaRPr lang="en-US" sz="2000">
              <a:cs typeface="Arial"/>
            </a:endParaRPr>
          </a:p>
          <a:p>
            <a:pPr marL="1087120" indent="-831850">
              <a:buFont typeface="Wingdings" panose="05000000000000000000" pitchFamily="2" charset="2"/>
              <a:buChar char="q"/>
            </a:pPr>
            <a:r>
              <a:rPr lang="en-US" sz="2000"/>
              <a:t>Multiple data source connections</a:t>
            </a:r>
            <a:endParaRPr lang="en-US" sz="1400"/>
          </a:p>
          <a:p>
            <a:pPr marL="1087120" indent="-831850">
              <a:buFont typeface="Wingdings" panose="05000000000000000000" pitchFamily="2" charset="2"/>
              <a:buChar char="q"/>
            </a:pPr>
            <a:r>
              <a:rPr lang="en-US" sz="2000"/>
              <a:t>Enable slice-dice data to explore the data</a:t>
            </a:r>
            <a:endParaRPr lang="en-US" sz="2000">
              <a:cs typeface="Arial"/>
            </a:endParaRPr>
          </a:p>
          <a:p>
            <a:pPr marL="1087120" indent="-831850">
              <a:buFont typeface="Wingdings" panose="05000000000000000000" pitchFamily="2" charset="2"/>
              <a:buChar char="q"/>
            </a:pPr>
            <a:r>
              <a:rPr lang="en-US" sz="2000"/>
              <a:t>Custom Visual presentation of the report with multiple filter options</a:t>
            </a:r>
            <a:endParaRPr lang="en-US" sz="2000">
              <a:cs typeface="Arial"/>
            </a:endParaRPr>
          </a:p>
          <a:p>
            <a:pPr marL="1087120" indent="-831850">
              <a:buFont typeface="Wingdings" panose="05000000000000000000" pitchFamily="2" charset="2"/>
              <a:buChar char="q"/>
            </a:pPr>
            <a:r>
              <a:rPr lang="en-US" sz="2000"/>
              <a:t>Interactive Visualizations</a:t>
            </a:r>
            <a:endParaRPr lang="nl-NL" sz="2000">
              <a:cs typeface="Arial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A2031B-EB5B-47D1-A5E6-2F64290648F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19175" y="1557339"/>
            <a:ext cx="4968000" cy="4608512"/>
          </a:xfrm>
          <a:solidFill>
            <a:srgbClr val="FFFFFF">
              <a:alpha val="50000"/>
            </a:srgbClr>
          </a:solidFill>
        </p:spPr>
        <p:txBody>
          <a:bodyPr/>
          <a:lstStyle/>
          <a:p>
            <a:pPr marL="173355" indent="0">
              <a:buNone/>
            </a:pPr>
            <a:r>
              <a:rPr lang="en-US" sz="3200" b="1">
                <a:cs typeface="Arial"/>
              </a:rPr>
              <a:t>Cons</a:t>
            </a:r>
          </a:p>
          <a:p>
            <a:pPr marL="914400" indent="-741045">
              <a:buFont typeface="Wingdings" panose="05000000000000000000" pitchFamily="2" charset="2"/>
              <a:buChar char="q"/>
            </a:pPr>
            <a:endParaRPr lang="en-US" sz="2000"/>
          </a:p>
          <a:p>
            <a:pPr marL="914400" indent="-741045">
              <a:buFont typeface="Wingdings" panose="05000000000000000000" pitchFamily="2" charset="2"/>
              <a:buChar char="q"/>
            </a:pPr>
            <a:r>
              <a:rPr lang="en-US" sz="2000"/>
              <a:t>Max size of report is 2GB</a:t>
            </a:r>
            <a:endParaRPr lang="en-US" sz="1400"/>
          </a:p>
          <a:p>
            <a:pPr marL="914400" indent="-741045">
              <a:buFont typeface="Wingdings" panose="05000000000000000000" pitchFamily="2" charset="2"/>
              <a:buChar char="q"/>
            </a:pPr>
            <a:r>
              <a:rPr lang="en-US" sz="2000"/>
              <a:t>Data is still loaded into memory</a:t>
            </a:r>
            <a:endParaRPr lang="en-US" sz="2000">
              <a:cs typeface="Arial"/>
            </a:endParaRPr>
          </a:p>
          <a:p>
            <a:pPr marL="914400" indent="-741045">
              <a:buFont typeface="Wingdings" panose="05000000000000000000" pitchFamily="2" charset="2"/>
              <a:buChar char="q"/>
            </a:pPr>
            <a:r>
              <a:rPr lang="en-US" sz="2000"/>
              <a:t>Connections to the data warehouse still need to be configurated. In CBS, we still need to setup the ODBC connection in our Workspace.</a:t>
            </a:r>
            <a:endParaRPr lang="nl-NL" sz="200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9C16E9-F73F-4FC8-9808-9330CF77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Power BI Pros &amp; Cons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B6776-2904-4322-B523-A15B662E6D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latin typeface="Akkurat Pro Light"/>
              </a:rPr>
              <a:t>Power BI Workshop</a:t>
            </a:r>
            <a:endParaRPr lang="en-US" dirty="0"/>
          </a:p>
        </p:txBody>
      </p:sp>
      <p:pic>
        <p:nvPicPr>
          <p:cNvPr id="6146" name="Picture 2" descr="Ottieni il massimo dai tuoi investimenti IT con Microsoft 365 ...">
            <a:extLst>
              <a:ext uri="{FF2B5EF4-FFF2-40B4-BE49-F238E27FC236}">
                <a16:creationId xmlns:a16="http://schemas.microsoft.com/office/drawing/2014/main" id="{26A3705E-E426-C77A-AA8A-8BEE77C25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574" y="5300661"/>
            <a:ext cx="2743201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906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6046F-09C1-4488-9A13-758A524CC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are BI processes and where does Power BI fit in?</a:t>
            </a:r>
            <a:endParaRPr lang="nl-NL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5D5AD2-465B-C3EC-DE8A-ADF57F222A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latin typeface="Akkurat Pro Light"/>
              </a:rPr>
              <a:t>Power BI Workshop</a:t>
            </a:r>
            <a:endParaRPr lang="en-US" dirty="0"/>
          </a:p>
        </p:txBody>
      </p:sp>
      <p:pic>
        <p:nvPicPr>
          <p:cNvPr id="4" name="Afbeelding 8">
            <a:extLst>
              <a:ext uri="{FF2B5EF4-FFF2-40B4-BE49-F238E27FC236}">
                <a16:creationId xmlns:a16="http://schemas.microsoft.com/office/drawing/2014/main" id="{4B52B096-5BBD-423B-BF39-CB684D8740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6" t="25412" r="8211" b="4811"/>
          <a:stretch/>
        </p:blipFill>
        <p:spPr>
          <a:xfrm>
            <a:off x="873647" y="2000070"/>
            <a:ext cx="10609944" cy="3120571"/>
          </a:xfrm>
          <a:prstGeom prst="rect">
            <a:avLst/>
          </a:prstGeom>
        </p:spPr>
      </p:pic>
      <p:pic>
        <p:nvPicPr>
          <p:cNvPr id="1026" name="Picture 2" descr="Office 365 Activation and Adoption Reports using Power BI Content Pack">
            <a:extLst>
              <a:ext uri="{FF2B5EF4-FFF2-40B4-BE49-F238E27FC236}">
                <a16:creationId xmlns:a16="http://schemas.microsoft.com/office/drawing/2014/main" id="{F3853396-A9F0-4D7C-B3B6-C5529D511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068" y="5120641"/>
            <a:ext cx="1663700" cy="56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Office 365 Activation and Adoption Reports using Power BI Content Pack">
            <a:extLst>
              <a:ext uri="{FF2B5EF4-FFF2-40B4-BE49-F238E27FC236}">
                <a16:creationId xmlns:a16="http://schemas.microsoft.com/office/drawing/2014/main" id="{17C6FEEA-955F-4D3F-BCA6-41A0C883E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096" y="5124270"/>
            <a:ext cx="1663700" cy="56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Office 365 Activation and Adoption Reports using Power BI Content Pack">
            <a:extLst>
              <a:ext uri="{FF2B5EF4-FFF2-40B4-BE49-F238E27FC236}">
                <a16:creationId xmlns:a16="http://schemas.microsoft.com/office/drawing/2014/main" id="{2D82DE97-F3EE-4883-BF92-33677097C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804" y="5120641"/>
            <a:ext cx="1663700" cy="56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426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CEAEB6-0C31-4FC5-B897-318673F1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b="0" kern="1200" dirty="0">
                <a:latin typeface="+mj-lt"/>
                <a:ea typeface="+mj-ea"/>
                <a:cs typeface="+mj-cs"/>
              </a:rPr>
              <a:t>Useful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F5D62-A45B-4833-8B05-E5D32B1CDA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/>
              <a:pPr>
                <a:spcAft>
                  <a:spcPts val="600"/>
                </a:spcAft>
              </a:pPr>
              <a:t>12</a:t>
            </a:fld>
            <a:endParaRPr lang="en-GB" alt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FDD04-A3D3-4EFC-A8D8-6038653348B2}"/>
              </a:ext>
            </a:extLst>
          </p:cNvPr>
          <p:cNvSpPr txBox="1"/>
          <p:nvPr/>
        </p:nvSpPr>
        <p:spPr bwMode="auto">
          <a:xfrm>
            <a:off x="1020000" y="847724"/>
            <a:ext cx="10152000" cy="442855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defTabSz="228600" fontAlgn="base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GB" sz="3200" b="1">
                <a:solidFill>
                  <a:schemeClr val="tx1">
                    <a:lumMod val="85000"/>
                    <a:lumOff val="15000"/>
                  </a:schemeClr>
                </a:solidFill>
              </a:rPr>
              <a:t>What are the services of PowerBI? </a:t>
            </a:r>
            <a:endParaRPr lang="en-GB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72" name="Picture 4" descr="25 Must-Know Power BI Interview Questions and Answers (2023)">
            <a:extLst>
              <a:ext uri="{FF2B5EF4-FFF2-40B4-BE49-F238E27FC236}">
                <a16:creationId xmlns:a16="http://schemas.microsoft.com/office/drawing/2014/main" id="{BFFF75E6-6F47-05C8-114D-7870CD7DE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7" r="13880" b="7756"/>
          <a:stretch/>
        </p:blipFill>
        <p:spPr bwMode="auto">
          <a:xfrm>
            <a:off x="456682" y="1756703"/>
            <a:ext cx="7937867" cy="435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228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03415-4850-6E99-7E3E-510E3B28B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1381BB-685C-AF5A-794A-408FBDB5C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b="0" kern="1200" dirty="0">
                <a:latin typeface="+mj-lt"/>
                <a:ea typeface="+mj-ea"/>
                <a:cs typeface="+mj-cs"/>
              </a:rPr>
              <a:t>Useful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A804E-E741-438C-610B-3D363992B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/>
              <a:pPr>
                <a:spcAft>
                  <a:spcPts val="600"/>
                </a:spcAft>
              </a:pPr>
              <a:t>13</a:t>
            </a:fld>
            <a:endParaRPr lang="en-GB" alt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30F69-4DA2-1165-A1C6-6D91B5E053A6}"/>
              </a:ext>
            </a:extLst>
          </p:cNvPr>
          <p:cNvSpPr txBox="1"/>
          <p:nvPr/>
        </p:nvSpPr>
        <p:spPr bwMode="auto">
          <a:xfrm>
            <a:off x="1020000" y="847724"/>
            <a:ext cx="10152000" cy="442855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defTabSz="228600" fontAlgn="base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are the services of </a:t>
            </a:r>
            <a:r>
              <a:rPr lang="en-GB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PowerBI</a:t>
            </a:r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? </a:t>
            </a:r>
            <a:endParaRPr lang="en-GB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 descr="A screen shot of a computer game&#10;&#10;AI-generated content may be incorrect.">
            <a:extLst>
              <a:ext uri="{FF2B5EF4-FFF2-40B4-BE49-F238E27FC236}">
                <a16:creationId xmlns:a16="http://schemas.microsoft.com/office/drawing/2014/main" id="{4CA086B7-9974-6696-8794-5F7104EB8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24" y="1591011"/>
            <a:ext cx="9161892" cy="416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31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787B7-016C-79EF-A35B-B2236A0BE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4F3947-AFF9-377B-3C44-FDA23FFC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b="0" kern="1200" dirty="0">
                <a:latin typeface="+mj-lt"/>
                <a:ea typeface="+mj-ea"/>
                <a:cs typeface="+mj-cs"/>
              </a:rPr>
              <a:t>Useful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A448BF-96FC-7942-1F61-12AD738B49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/>
              <a:pPr>
                <a:spcAft>
                  <a:spcPts val="600"/>
                </a:spcAft>
              </a:pPr>
              <a:t>14</a:t>
            </a:fld>
            <a:endParaRPr lang="en-GB" alt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CF4BDB-6EF1-E99A-77BF-E2BD27B857D8}"/>
              </a:ext>
            </a:extLst>
          </p:cNvPr>
          <p:cNvSpPr txBox="1"/>
          <p:nvPr/>
        </p:nvSpPr>
        <p:spPr bwMode="auto">
          <a:xfrm>
            <a:off x="1020000" y="847724"/>
            <a:ext cx="10152000" cy="442855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defTabSz="228600" fontAlgn="base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</a:t>
            </a:r>
            <a:r>
              <a:rPr lang="vi-VN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 you need to become a </a:t>
            </a:r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Power BI</a:t>
            </a:r>
            <a:r>
              <a:rPr lang="vi-VN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expert</a:t>
            </a:r>
            <a:r>
              <a:rPr lang="en-GB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? </a:t>
            </a:r>
            <a:endParaRPr lang="en-GB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194" name="Picture 2" descr="My views on Power BI core skills">
            <a:extLst>
              <a:ext uri="{FF2B5EF4-FFF2-40B4-BE49-F238E27FC236}">
                <a16:creationId xmlns:a16="http://schemas.microsoft.com/office/drawing/2014/main" id="{1A7F5CE4-DB79-696F-ECE4-FB4E63C2C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000" y="1500627"/>
            <a:ext cx="4839058" cy="52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224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BF4D-BBA4-4F50-80CE-243B06AC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tx1"/>
                </a:solidFill>
                <a:cs typeface="Calibri Light"/>
              </a:rPr>
              <a:t>Components in Power BI Desktop</a:t>
            </a:r>
            <a:br>
              <a:rPr lang="en-US">
                <a:cs typeface="Calibri Light"/>
              </a:rPr>
            </a:br>
            <a:r>
              <a:rPr lang="en-US" sz="2500">
                <a:cs typeface="Calibri Light"/>
              </a:rPr>
              <a:t>User-interface for building visualizations</a:t>
            </a:r>
            <a:endParaRPr lang="en-US" sz="250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5B61B1E-E053-E5F0-45B1-532452BB0C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Power BI Workshop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E7C728B-BB7C-40D3-B528-1D7187EECD09}"/>
              </a:ext>
            </a:extLst>
          </p:cNvPr>
          <p:cNvGrpSpPr/>
          <p:nvPr/>
        </p:nvGrpSpPr>
        <p:grpSpPr>
          <a:xfrm>
            <a:off x="773723" y="1720363"/>
            <a:ext cx="10780618" cy="5137637"/>
            <a:chOff x="773723" y="1720363"/>
            <a:chExt cx="10780618" cy="513763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DFFB3C9-274F-4C4B-BA62-D07B92FA2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3723" y="1720363"/>
              <a:ext cx="10780618" cy="513763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A5EBC8-7F88-4C9C-B22D-2312695E9B99}"/>
                </a:ext>
              </a:extLst>
            </p:cNvPr>
            <p:cNvSpPr/>
            <p:nvPr/>
          </p:nvSpPr>
          <p:spPr>
            <a:xfrm>
              <a:off x="849923" y="1984129"/>
              <a:ext cx="3130062" cy="1758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496DAF7-4DA2-47BD-A3AB-FDF867DD0243}"/>
                </a:ext>
              </a:extLst>
            </p:cNvPr>
            <p:cNvSpPr/>
            <p:nvPr/>
          </p:nvSpPr>
          <p:spPr>
            <a:xfrm>
              <a:off x="849922" y="2216391"/>
              <a:ext cx="6827227" cy="6696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3B1840A-73DB-4B35-9506-C0AEF1978964}"/>
                </a:ext>
              </a:extLst>
            </p:cNvPr>
            <p:cNvSpPr/>
            <p:nvPr/>
          </p:nvSpPr>
          <p:spPr>
            <a:xfrm>
              <a:off x="1221398" y="3060454"/>
              <a:ext cx="6093802" cy="32069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C0D8479-CFAD-4E9D-8121-2EE40B5A638C}"/>
                </a:ext>
              </a:extLst>
            </p:cNvPr>
            <p:cNvSpPr/>
            <p:nvPr/>
          </p:nvSpPr>
          <p:spPr>
            <a:xfrm>
              <a:off x="7593624" y="2922708"/>
              <a:ext cx="1387938" cy="33447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A59B262-2BE0-4941-BC3B-D23899B93E79}"/>
                </a:ext>
              </a:extLst>
            </p:cNvPr>
            <p:cNvSpPr/>
            <p:nvPr/>
          </p:nvSpPr>
          <p:spPr>
            <a:xfrm>
              <a:off x="9020175" y="2922708"/>
              <a:ext cx="1219201" cy="127781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76D8CF-6697-42C8-9AC5-AEEFF1E9B980}"/>
                </a:ext>
              </a:extLst>
            </p:cNvPr>
            <p:cNvSpPr/>
            <p:nvPr/>
          </p:nvSpPr>
          <p:spPr>
            <a:xfrm>
              <a:off x="10277476" y="2922708"/>
              <a:ext cx="1219201" cy="33447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9A9E9C-859D-4713-A874-BF89F37BC003}"/>
                </a:ext>
              </a:extLst>
            </p:cNvPr>
            <p:cNvSpPr/>
            <p:nvPr/>
          </p:nvSpPr>
          <p:spPr>
            <a:xfrm>
              <a:off x="775921" y="2923441"/>
              <a:ext cx="321359" cy="10484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63A8F2-5593-4740-ADCE-DB47EA9E5EFC}"/>
                </a:ext>
              </a:extLst>
            </p:cNvPr>
            <p:cNvSpPr txBox="1"/>
            <p:nvPr/>
          </p:nvSpPr>
          <p:spPr>
            <a:xfrm>
              <a:off x="3954796" y="1918163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Menu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1091CD-A441-4207-9151-624BF1867277}"/>
                </a:ext>
              </a:extLst>
            </p:cNvPr>
            <p:cNvSpPr txBox="1"/>
            <p:nvPr/>
          </p:nvSpPr>
          <p:spPr>
            <a:xfrm>
              <a:off x="7075062" y="1968717"/>
              <a:ext cx="7313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Toolbar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ADA4C1-91C9-4C42-9148-CB8DB63C713D}"/>
                </a:ext>
              </a:extLst>
            </p:cNvPr>
            <p:cNvSpPr txBox="1"/>
            <p:nvPr/>
          </p:nvSpPr>
          <p:spPr>
            <a:xfrm>
              <a:off x="7806416" y="2701410"/>
              <a:ext cx="8514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Filter pane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5EC01D-598A-4937-AEBF-B0517F975161}"/>
                </a:ext>
              </a:extLst>
            </p:cNvPr>
            <p:cNvSpPr txBox="1"/>
            <p:nvPr/>
          </p:nvSpPr>
          <p:spPr>
            <a:xfrm>
              <a:off x="9054777" y="2512657"/>
              <a:ext cx="11499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Out-of-toolbox </a:t>
              </a:r>
            </a:p>
            <a:p>
              <a:r>
                <a:rPr lang="en-US" sz="1200">
                  <a:solidFill>
                    <a:srgbClr val="FF0000"/>
                  </a:solidFill>
                </a:rPr>
                <a:t>(OOTB) visuals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FEBF99-65A4-4F80-AF60-B78457AC277C}"/>
                </a:ext>
              </a:extLst>
            </p:cNvPr>
            <p:cNvSpPr txBox="1"/>
            <p:nvPr/>
          </p:nvSpPr>
          <p:spPr>
            <a:xfrm>
              <a:off x="10226818" y="2692231"/>
              <a:ext cx="12964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Data source fields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92D10B-22BA-430E-987C-1009B101C0DD}"/>
                </a:ext>
              </a:extLst>
            </p:cNvPr>
            <p:cNvSpPr txBox="1"/>
            <p:nvPr/>
          </p:nvSpPr>
          <p:spPr>
            <a:xfrm>
              <a:off x="6164032" y="3074325"/>
              <a:ext cx="10730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Layout Pane</a:t>
              </a:r>
              <a:endParaRPr lang="nl-NL" sz="1400">
                <a:solidFill>
                  <a:srgbClr val="FF0000"/>
                </a:solidFill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89DE3888-C9F5-432D-B0D2-39EA28DE12BF}"/>
              </a:ext>
            </a:extLst>
          </p:cNvPr>
          <p:cNvSpPr/>
          <p:nvPr/>
        </p:nvSpPr>
        <p:spPr>
          <a:xfrm>
            <a:off x="1097280" y="6412155"/>
            <a:ext cx="6093802" cy="355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2F194E-87AF-4CFE-8E50-5A92AB14A6C9}"/>
              </a:ext>
            </a:extLst>
          </p:cNvPr>
          <p:cNvSpPr txBox="1"/>
          <p:nvPr/>
        </p:nvSpPr>
        <p:spPr>
          <a:xfrm>
            <a:off x="7183954" y="6445487"/>
            <a:ext cx="604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Pages</a:t>
            </a:r>
            <a:endParaRPr lang="nl-NL" sz="140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BF550E-DD26-45AF-A416-5C048F7E7BBF}"/>
              </a:ext>
            </a:extLst>
          </p:cNvPr>
          <p:cNvSpPr/>
          <p:nvPr/>
        </p:nvSpPr>
        <p:spPr>
          <a:xfrm>
            <a:off x="9020175" y="4240093"/>
            <a:ext cx="1219201" cy="2027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355C8F-89AB-4530-AAB9-B6149155F45E}"/>
              </a:ext>
            </a:extLst>
          </p:cNvPr>
          <p:cNvSpPr txBox="1"/>
          <p:nvPr/>
        </p:nvSpPr>
        <p:spPr>
          <a:xfrm>
            <a:off x="9057762" y="6214654"/>
            <a:ext cx="1211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Visuals’ input </a:t>
            </a:r>
          </a:p>
          <a:p>
            <a:r>
              <a:rPr lang="en-US" sz="1200">
                <a:solidFill>
                  <a:srgbClr val="FF0000"/>
                </a:solidFill>
              </a:rPr>
              <a:t>parameter fields</a:t>
            </a:r>
            <a:endParaRPr lang="nl-NL" sz="120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77070B-398A-4F27-A8EF-80ADC96EB9DD}"/>
              </a:ext>
            </a:extLst>
          </p:cNvPr>
          <p:cNvSpPr/>
          <p:nvPr/>
        </p:nvSpPr>
        <p:spPr>
          <a:xfrm>
            <a:off x="9088755" y="4252959"/>
            <a:ext cx="310516" cy="225989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D45BED-C8E1-4E23-9736-756084F9CE6E}"/>
              </a:ext>
            </a:extLst>
          </p:cNvPr>
          <p:cNvSpPr/>
          <p:nvPr/>
        </p:nvSpPr>
        <p:spPr>
          <a:xfrm>
            <a:off x="9407628" y="4252053"/>
            <a:ext cx="233577" cy="225989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55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0613584-6807-419F-8B18-CE32AA972CCD}"/>
              </a:ext>
            </a:extLst>
          </p:cNvPr>
          <p:cNvGrpSpPr/>
          <p:nvPr/>
        </p:nvGrpSpPr>
        <p:grpSpPr>
          <a:xfrm>
            <a:off x="219802" y="2172731"/>
            <a:ext cx="11481518" cy="1565867"/>
            <a:chOff x="384559" y="1946190"/>
            <a:chExt cx="11481518" cy="1565867"/>
          </a:xfrm>
        </p:grpSpPr>
        <p:pic>
          <p:nvPicPr>
            <p:cNvPr id="6" name="Content Placeholder 7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1150DF97-5BF4-4459-9A08-7A4B84063C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7280"/>
            <a:stretch/>
          </p:blipFill>
          <p:spPr>
            <a:xfrm>
              <a:off x="384559" y="1946190"/>
              <a:ext cx="11481518" cy="1565867"/>
            </a:xfrm>
            <a:prstGeom prst="rect">
              <a:avLst/>
            </a:prstGeom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E9D37D8-796D-4368-9909-2521E78FFC09}"/>
                </a:ext>
              </a:extLst>
            </p:cNvPr>
            <p:cNvSpPr/>
            <p:nvPr/>
          </p:nvSpPr>
          <p:spPr>
            <a:xfrm>
              <a:off x="3321907" y="2302474"/>
              <a:ext cx="689919" cy="64873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A51ED641-376D-41E2-B687-1D95295A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cs typeface="Calibri Light"/>
              </a:rPr>
              <a:t>Components in Power BI Desktop</a:t>
            </a:r>
            <a:br>
              <a:rPr lang="en-US" dirty="0">
                <a:cs typeface="Calibri Light"/>
              </a:rPr>
            </a:br>
            <a:r>
              <a:rPr lang="en-US" sz="2700" dirty="0">
                <a:cs typeface="Calibri Light"/>
              </a:rPr>
              <a:t>User-interface for importing and transforming data – Power Query Editor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7AD4-54C7-2863-460C-9F0987AF4F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75C0556D-374F-445B-B95D-27433F346FC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172074" y="1852274"/>
            <a:ext cx="10112375" cy="4960938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691BD72-62A0-464D-AC14-CDC53F2469D7}"/>
              </a:ext>
            </a:extLst>
          </p:cNvPr>
          <p:cNvGrpSpPr/>
          <p:nvPr/>
        </p:nvGrpSpPr>
        <p:grpSpPr>
          <a:xfrm>
            <a:off x="1192823" y="2001328"/>
            <a:ext cx="9962857" cy="4570069"/>
            <a:chOff x="1192823" y="2001328"/>
            <a:chExt cx="9962857" cy="457006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C124F5-2981-4A33-8E1B-56744D43A58F}"/>
                </a:ext>
              </a:extLst>
            </p:cNvPr>
            <p:cNvSpPr/>
            <p:nvPr/>
          </p:nvSpPr>
          <p:spPr>
            <a:xfrm>
              <a:off x="1192823" y="2280216"/>
              <a:ext cx="8303602" cy="6487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A9BD169-0FA5-4F8E-9E3B-6D36DBB9FC21}"/>
                </a:ext>
              </a:extLst>
            </p:cNvPr>
            <p:cNvSpPr/>
            <p:nvPr/>
          </p:nvSpPr>
          <p:spPr>
            <a:xfrm>
              <a:off x="1192823" y="2068319"/>
              <a:ext cx="2864827" cy="1737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58619E-93EC-480F-9C1E-9D7E3B29B4DD}"/>
                </a:ext>
              </a:extLst>
            </p:cNvPr>
            <p:cNvSpPr/>
            <p:nvPr/>
          </p:nvSpPr>
          <p:spPr>
            <a:xfrm>
              <a:off x="2497748" y="2987998"/>
              <a:ext cx="6703402" cy="35742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60FC519-2145-4EB0-94A5-D277786C1B5F}"/>
                </a:ext>
              </a:extLst>
            </p:cNvPr>
            <p:cNvSpPr/>
            <p:nvPr/>
          </p:nvSpPr>
          <p:spPr>
            <a:xfrm>
              <a:off x="1192823" y="2987998"/>
              <a:ext cx="1226527" cy="3583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EDCFE2-3B82-4E3C-968C-36939E412A22}"/>
                </a:ext>
              </a:extLst>
            </p:cNvPr>
            <p:cNvSpPr/>
            <p:nvPr/>
          </p:nvSpPr>
          <p:spPr>
            <a:xfrm>
              <a:off x="9325686" y="2988956"/>
              <a:ext cx="1829994" cy="3573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F946D2-2AD3-4433-AF0C-DBFE9CC8E5E7}"/>
                </a:ext>
              </a:extLst>
            </p:cNvPr>
            <p:cNvSpPr txBox="1"/>
            <p:nvPr/>
          </p:nvSpPr>
          <p:spPr>
            <a:xfrm>
              <a:off x="4000362" y="2001328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Menu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D6B3CF-07EC-4511-93E8-2F764F451391}"/>
                </a:ext>
              </a:extLst>
            </p:cNvPr>
            <p:cNvSpPr txBox="1"/>
            <p:nvPr/>
          </p:nvSpPr>
          <p:spPr>
            <a:xfrm>
              <a:off x="9501624" y="2242854"/>
              <a:ext cx="7313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Toolbar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79E8B5-D4AA-4EE2-9B84-86BEBB5C2E96}"/>
                </a:ext>
              </a:extLst>
            </p:cNvPr>
            <p:cNvSpPr txBox="1"/>
            <p:nvPr/>
          </p:nvSpPr>
          <p:spPr>
            <a:xfrm>
              <a:off x="1348685" y="4503156"/>
              <a:ext cx="9148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Query pane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393E1B-FF7D-462B-8C75-2B047209131B}"/>
                </a:ext>
              </a:extLst>
            </p:cNvPr>
            <p:cNvSpPr txBox="1"/>
            <p:nvPr/>
          </p:nvSpPr>
          <p:spPr>
            <a:xfrm>
              <a:off x="4628626" y="4315644"/>
              <a:ext cx="14319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Query working view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F46DA8-4FE5-47E4-90FD-21CED4D943F8}"/>
                </a:ext>
              </a:extLst>
            </p:cNvPr>
            <p:cNvSpPr txBox="1"/>
            <p:nvPr/>
          </p:nvSpPr>
          <p:spPr>
            <a:xfrm>
              <a:off x="9541113" y="4735754"/>
              <a:ext cx="1375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Query setting pane</a:t>
              </a:r>
              <a:endParaRPr lang="nl-NL" sz="120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72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58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60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61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62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1D660A9C-9977-F003-D266-FD3FAC07A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1261331"/>
            <a:ext cx="3497565" cy="21676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Download the workshop materials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9CB1936-4458-C35E-1EB8-0070DD251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374" y="3323304"/>
            <a:ext cx="3498045" cy="226654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Scan the QR code or log into our website </a:t>
            </a:r>
            <a:endParaRPr lang="vi-V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https://synergy-solution.org/resources/</a:t>
            </a:r>
            <a:endParaRPr lang="vi-V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download the materials for this workshop.</a:t>
            </a:r>
            <a:endParaRPr lang="vi-V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vi-V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vi-VN" sz="2400" dirty="0">
                <a:solidFill>
                  <a:schemeClr val="accent1"/>
                </a:solidFill>
              </a:rPr>
              <a:t>Password: Vanlangpowerbi</a:t>
            </a:r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pic>
        <p:nvPicPr>
          <p:cNvPr id="7" name="Content Placeholder 6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3738784B-81B9-DBA5-B836-AF6A3AF84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17" y="1261330"/>
            <a:ext cx="4335340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9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7" name="Group 10246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248" name="Straight Connector 10247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9" name="Straight Connector 10248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50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0251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0252" name="Isosceles Triangle 10251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0253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0254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0255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0256" name="Isosceles Triangle 10255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0257" name="Isosceles Triangle 10256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</p:grpSp>
      <p:pic>
        <p:nvPicPr>
          <p:cNvPr id="10242" name="Picture 2" descr="Intro to dashboards for Power BI designers - Power BI | Microsoft Learn">
            <a:extLst>
              <a:ext uri="{FF2B5EF4-FFF2-40B4-BE49-F238E27FC236}">
                <a16:creationId xmlns:a16="http://schemas.microsoft.com/office/drawing/2014/main" id="{A04C8AFD-32BC-4FF2-B0E3-444333ADF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" r="22289" b="5529"/>
          <a:stretch/>
        </p:blipFill>
        <p:spPr bwMode="auto">
          <a:xfrm>
            <a:off x="4269854" y="-8467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4A044AF-AC54-CE2B-A0B6-45B69318B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Hands-on pracise with PowerBI</a:t>
            </a:r>
          </a:p>
        </p:txBody>
      </p:sp>
      <p:cxnSp>
        <p:nvCxnSpPr>
          <p:cNvPr id="10259" name="Straight Connector 10258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61" name="Straight Connector 10260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63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265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267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63262-04D9-1940-0CCA-5BA48877D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US" alt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altLang="en-GB">
              <a:solidFill>
                <a:srgbClr val="FFFFFF"/>
              </a:solidFill>
            </a:endParaRPr>
          </a:p>
        </p:txBody>
      </p:sp>
      <p:sp>
        <p:nvSpPr>
          <p:cNvPr id="10269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271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273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0275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06307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34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36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37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38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</p:grpSp>
      <p:pic>
        <p:nvPicPr>
          <p:cNvPr id="9" name="Picture 8" descr="A close-up of a computer server&#10;&#10;AI-generated content may be incorrect.">
            <a:extLst>
              <a:ext uri="{FF2B5EF4-FFF2-40B4-BE49-F238E27FC236}">
                <a16:creationId xmlns:a16="http://schemas.microsoft.com/office/drawing/2014/main" id="{6B482E65-8C96-6EAE-8F68-A657D5044F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27" r="29823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CCD25AB-C7FC-416D-908D-AA4872540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2549" y="3048000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400" dirty="0">
                <a:solidFill>
                  <a:schemeClr val="accent1"/>
                </a:solidFill>
                <a:latin typeface="+mj-lt"/>
              </a:rPr>
              <a:t>Connecting to data sources</a:t>
            </a:r>
          </a:p>
        </p:txBody>
      </p:sp>
    </p:spTree>
    <p:extLst>
      <p:ext uri="{BB962C8B-B14F-4D97-AF65-F5344CB8AC3E}">
        <p14:creationId xmlns:p14="http://schemas.microsoft.com/office/powerpoint/2010/main" val="2139476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3C4DD-9D6D-E335-F68D-E3D370921C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CD25AB-C7FC-416D-908D-AA4872540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Connecting to data sources </a:t>
            </a:r>
            <a:br>
              <a:rPr lang="en-US" dirty="0">
                <a:ea typeface="+mj-lt"/>
                <a:cs typeface="+mj-lt"/>
              </a:rPr>
            </a:br>
            <a:r>
              <a:rPr lang="en-US" dirty="0">
                <a:ea typeface="+mj-lt"/>
                <a:cs typeface="+mj-lt"/>
              </a:rPr>
              <a:t>Importing data into Power BI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9C9334B-7F23-E888-CB28-E831B58A9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6239" y="1648888"/>
            <a:ext cx="7015761" cy="408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0096C11-B850-8157-2418-23725108E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79" y="1650549"/>
            <a:ext cx="4081130" cy="451715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4C28E19-6CBF-1E62-71C9-F756833754BE}"/>
              </a:ext>
            </a:extLst>
          </p:cNvPr>
          <p:cNvSpPr/>
          <p:nvPr/>
        </p:nvSpPr>
        <p:spPr>
          <a:xfrm>
            <a:off x="5040919" y="4888232"/>
            <a:ext cx="7151081" cy="845128"/>
          </a:xfrm>
          <a:prstGeom prst="roundRect">
            <a:avLst/>
          </a:prstGeom>
          <a:noFill/>
          <a:ln w="1905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endParaRPr lang="en-US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30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4F1E8-78B1-4B2F-B435-F55E34E5E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45720" rIns="0" bIns="45720" rtlCol="0">
            <a:normAutofit/>
          </a:bodyPr>
          <a:lstStyle/>
          <a:p>
            <a:r>
              <a:rPr lang="en-US" sz="1500">
                <a:solidFill>
                  <a:srgbClr val="000000"/>
                </a:solidFill>
              </a:rPr>
              <a:t>More options to connect to different data sources can be found in Power BI.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5DFB7EAA-A04A-4FC3-80FB-3EDC2603A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Practice</a:t>
            </a:r>
            <a:br>
              <a:rPr lang="en-US" dirty="0"/>
            </a:br>
            <a:r>
              <a:rPr lang="en-US" sz="2400" dirty="0">
                <a:solidFill>
                  <a:srgbClr val="ED8C00"/>
                </a:solidFill>
              </a:rPr>
              <a:t>Load data in Power BI desktop</a:t>
            </a:r>
            <a:endParaRPr lang="en-US" b="1" dirty="0">
              <a:solidFill>
                <a:srgbClr val="ED8C00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908E7D-5B06-F637-D1BA-89B8A1F89F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1028" name="Picture 4" descr="[video-to-gif output image]">
            <a:extLst>
              <a:ext uri="{FF2B5EF4-FFF2-40B4-BE49-F238E27FC236}">
                <a16:creationId xmlns:a16="http://schemas.microsoft.com/office/drawing/2014/main" id="{D0ECADC4-EDA5-4926-89C0-522CCF113C1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770" y="1940798"/>
            <a:ext cx="7547591" cy="489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308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8E138B2-45ED-4A98-8ED2-DBE8C55BB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9175" y="2170897"/>
            <a:ext cx="8852412" cy="3994954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ea typeface="+mn-lt"/>
                <a:cs typeface="+mn-lt"/>
              </a:rPr>
              <a:t>Load data from a database to Power BI </a:t>
            </a:r>
            <a:endParaRPr lang="en-US" sz="1800" dirty="0">
              <a:ea typeface="+mn-lt"/>
              <a:cs typeface="+mn-lt"/>
            </a:endParaRPr>
          </a:p>
          <a:p>
            <a:pPr marL="749300" lvl="3">
              <a:buFont typeface="Courier New" panose="05000000000000000000" pitchFamily="2" charset="2"/>
              <a:buChar char="o"/>
            </a:pPr>
            <a:r>
              <a:rPr lang="en-US" sz="1800" dirty="0">
                <a:ea typeface="+mn-lt"/>
                <a:cs typeface="+mn-lt"/>
              </a:rPr>
              <a:t> Without SQL</a:t>
            </a:r>
          </a:p>
          <a:p>
            <a:pPr marL="749300" lvl="3">
              <a:buFont typeface="Courier New" panose="05000000000000000000" pitchFamily="2" charset="2"/>
              <a:buChar char="o"/>
            </a:pPr>
            <a:r>
              <a:rPr lang="en-US" sz="1800" dirty="0">
                <a:ea typeface="+mn-lt"/>
                <a:cs typeface="+mn-lt"/>
              </a:rPr>
              <a:t> With SQL</a:t>
            </a:r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>
                <a:ea typeface="+mn-lt"/>
                <a:cs typeface="+mn-lt"/>
              </a:rPr>
              <a:t>But first, we need to setup an ODBC configuration</a:t>
            </a:r>
          </a:p>
          <a:p>
            <a:pPr marL="520700" lvl="3" indent="0">
              <a:buNone/>
            </a:pPr>
            <a:endParaRPr lang="en-US" sz="1800" dirty="0">
              <a:ea typeface="+mn-lt"/>
              <a:cs typeface="+mn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CD25AB-C7FC-416D-908D-AA4872540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700" dirty="0">
                <a:solidFill>
                  <a:schemeClr val="tx1"/>
                </a:solidFill>
              </a:rPr>
              <a:t>Connecting to data sources </a:t>
            </a:r>
            <a:br>
              <a:rPr lang="en-US" dirty="0">
                <a:ea typeface="+mj-lt"/>
                <a:cs typeface="+mj-lt"/>
              </a:rPr>
            </a:br>
            <a:r>
              <a:rPr lang="en-US" dirty="0">
                <a:ea typeface="+mj-lt"/>
                <a:cs typeface="+mj-lt"/>
              </a:rPr>
              <a:t>Connecting to </a:t>
            </a:r>
            <a:r>
              <a:rPr lang="vi-VN" dirty="0">
                <a:ea typeface="+mj-lt"/>
                <a:cs typeface="+mj-lt"/>
              </a:rPr>
              <a:t>Data source </a:t>
            </a:r>
            <a:r>
              <a:rPr lang="en-GB" dirty="0">
                <a:ea typeface="+mj-lt"/>
                <a:cs typeface="+mj-lt"/>
              </a:rPr>
              <a:t>(</a:t>
            </a:r>
            <a:r>
              <a:rPr lang="vi-VN" dirty="0">
                <a:ea typeface="+mj-lt"/>
                <a:cs typeface="+mj-lt"/>
              </a:rPr>
              <a:t>Postgres</a:t>
            </a:r>
            <a:r>
              <a:rPr lang="en-GB" dirty="0">
                <a:ea typeface="+mj-lt"/>
                <a:cs typeface="+mj-lt"/>
              </a:rPr>
              <a:t>)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3C4DD-9D6D-E335-F68D-E3D370921C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91123A-1BBC-71E4-D94C-1718D464D1F0}"/>
              </a:ext>
            </a:extLst>
          </p:cNvPr>
          <p:cNvSpPr txBox="1"/>
          <p:nvPr/>
        </p:nvSpPr>
        <p:spPr>
          <a:xfrm>
            <a:off x="1019175" y="4331559"/>
            <a:ext cx="7711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effectLst/>
                <a:latin typeface="Google Sans"/>
              </a:rPr>
              <a:t>Open Database Connectivity (ODBC) is a standard application programming interface (API) for accessing database management systems (DBMS)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77990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3D2A2-B6F3-45A6-AA4D-7B7BF86BE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Calibri Light"/>
              </a:rPr>
              <a:t>Configurate ODBC connection to a Postgres Database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920C9F-B51E-EDD8-2F5D-A6C375787D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EEB0911-9823-4C6B-8463-377F967CE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60" y="1994421"/>
            <a:ext cx="3263360" cy="4209734"/>
          </a:xfrm>
          <a:prstGeom prst="rect">
            <a:avLst/>
          </a:prstGeom>
        </p:spPr>
      </p:pic>
      <p:pic>
        <p:nvPicPr>
          <p:cNvPr id="5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204A695-DEB1-4AE1-BC86-3E5C77B6C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689" y="2410450"/>
            <a:ext cx="3639670" cy="270666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6F89274-D997-4DFD-B528-0FF2CC1D73D4}"/>
              </a:ext>
            </a:extLst>
          </p:cNvPr>
          <p:cNvSpPr/>
          <p:nvPr/>
        </p:nvSpPr>
        <p:spPr>
          <a:xfrm>
            <a:off x="2987816" y="3707083"/>
            <a:ext cx="840441" cy="3922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66FF76-6019-068B-D671-EB418A12E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529" y="2457623"/>
            <a:ext cx="3700264" cy="2612323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9AC52413-B4DB-F5D8-70BC-D8683F329CB5}"/>
              </a:ext>
            </a:extLst>
          </p:cNvPr>
          <p:cNvSpPr/>
          <p:nvPr/>
        </p:nvSpPr>
        <p:spPr>
          <a:xfrm>
            <a:off x="7151224" y="3725984"/>
            <a:ext cx="840441" cy="3922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86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520CE-F4E3-22AF-357B-A0E2B5568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24EE0-642C-A763-0BFB-E9DEB067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Configurate ODBC connection to a database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DC17F3-72DE-E39B-C60A-1D8D30422A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24E56D-9B84-1824-C199-281C4CA2B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41" y="1141064"/>
            <a:ext cx="5534797" cy="39248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FF2124-7041-1D82-E5DB-6E0524B1C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692" y="1141064"/>
            <a:ext cx="5487166" cy="3953427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2E57D304-5B03-A89F-97A6-0F124128313D}"/>
              </a:ext>
            </a:extLst>
          </p:cNvPr>
          <p:cNvSpPr/>
          <p:nvPr/>
        </p:nvSpPr>
        <p:spPr>
          <a:xfrm>
            <a:off x="5742038" y="2907385"/>
            <a:ext cx="840441" cy="3922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756F39E-2F68-6557-9273-2D6A9008F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8303635"/>
              </p:ext>
            </p:extLst>
          </p:nvPr>
        </p:nvGraphicFramePr>
        <p:xfrm>
          <a:off x="2974639" y="5253277"/>
          <a:ext cx="6105832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30016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DA81-D03E-49BB-B0E1-31FE9E3DB0A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913019" y="1557339"/>
            <a:ext cx="4252465" cy="4608512"/>
          </a:xfrm>
        </p:spPr>
        <p:txBody>
          <a:bodyPr vert="horz" lIns="0" tIns="45720" rIns="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Press Get Data --&gt; More.. and search and select ODBC</a:t>
            </a: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Select the ODBC that you have configured.</a:t>
            </a: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Fill in Database credentials (one-time action), and press OK</a:t>
            </a:r>
            <a:endParaRPr lang="en-US" sz="1800" dirty="0"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Press Load data</a:t>
            </a:r>
            <a:endParaRPr lang="en-US" sz="1800" dirty="0">
              <a:cs typeface="Calibri" panose="020F0502020204030204"/>
            </a:endParaRPr>
          </a:p>
          <a:p>
            <a:pPr marL="457200" indent="-457200">
              <a:buAutoNum type="arabicPeriod"/>
            </a:pPr>
            <a:endParaRPr lang="en-US" sz="1800" dirty="0">
              <a:cs typeface="Arial"/>
            </a:endParaRPr>
          </a:p>
          <a:p>
            <a:pPr marL="457200" indent="-457200">
              <a:buAutoNum type="arabicPeriod"/>
            </a:pPr>
            <a:endParaRPr lang="en-US" sz="1800" dirty="0">
              <a:cs typeface="Arial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pic>
        <p:nvPicPr>
          <p:cNvPr id="6" name="Online Media 5" title="Load data in PowerBI with ODBC connections">
            <a:hlinkClick r:id="" action="ppaction://media"/>
            <a:extLst>
              <a:ext uri="{FF2B5EF4-FFF2-40B4-BE49-F238E27FC236}">
                <a16:creationId xmlns:a16="http://schemas.microsoft.com/office/drawing/2014/main" id="{0A56D0B1-CCF0-4F39-A76A-895C2A543C3E}"/>
              </a:ext>
            </a:extLst>
          </p:cNvPr>
          <p:cNvPicPr>
            <a:picLocks noGrp="1" noRot="1" noChangeAspect="1"/>
          </p:cNvPicPr>
          <p:nvPr>
            <p:ph sz="quarter" idx="14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0284" y="1524485"/>
            <a:ext cx="6653558" cy="495299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80324D-0967-499A-8A17-A8746EBA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cs typeface="Calibri Light"/>
              </a:rPr>
              <a:t>Load data from a database in Power BI</a:t>
            </a:r>
            <a:br>
              <a:rPr lang="en-US" sz="3200" dirty="0">
                <a:cs typeface="Calibri Light"/>
              </a:rPr>
            </a:br>
            <a:r>
              <a:rPr lang="en-US" dirty="0">
                <a:cs typeface="Calibri Light"/>
              </a:rPr>
              <a:t>Without SQL query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093DC-436C-264C-C429-B8813E4A14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</p:spTree>
    <p:extLst>
      <p:ext uri="{BB962C8B-B14F-4D97-AF65-F5344CB8AC3E}">
        <p14:creationId xmlns:p14="http://schemas.microsoft.com/office/powerpoint/2010/main" val="1674032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DA81-D03E-49BB-B0E1-31FE9E3DB0A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52693" y="1557339"/>
            <a:ext cx="10122083" cy="4608512"/>
          </a:xfrm>
        </p:spPr>
        <p:txBody>
          <a:bodyPr vert="horz" lIns="0" tIns="45720" rIns="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Check for exploratory SQL query from the AACT database site (</a:t>
            </a:r>
            <a:r>
              <a:rPr lang="en-US" sz="1800" dirty="0">
                <a:ea typeface="+mn-lt"/>
                <a:cs typeface="+mn-lt"/>
                <a:hlinkClick r:id="rId3"/>
              </a:rPr>
              <a:t>https://aact.ctti-clinicaltrials.org/queries</a:t>
            </a:r>
            <a:r>
              <a:rPr lang="en-US" sz="1800" dirty="0">
                <a:ea typeface="+mn-lt"/>
                <a:cs typeface="+mn-lt"/>
              </a:rPr>
              <a:t> )</a:t>
            </a: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Press Get Data --&gt; More.. and search and select ODBC</a:t>
            </a: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Select the ODBC that you have configured.</a:t>
            </a: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Press advanced options and paste a prepared SQL statement to load data</a:t>
            </a: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Fill in Database credentials (one-time action), and press OK</a:t>
            </a:r>
            <a:endParaRPr lang="en-US" sz="1800" dirty="0"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sz="1800" dirty="0">
                <a:ea typeface="+mn-lt"/>
                <a:cs typeface="+mn-lt"/>
              </a:rPr>
              <a:t>Press Load data</a:t>
            </a:r>
            <a:endParaRPr lang="en-US" sz="1800" dirty="0">
              <a:cs typeface="Calibri" panose="020F0502020204030204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0324D-0967-499A-8A17-A8746EBA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cs typeface="Calibri Light"/>
              </a:rPr>
              <a:t>Load data from a database in </a:t>
            </a:r>
            <a:r>
              <a:rPr lang="en-US" dirty="0" err="1">
                <a:solidFill>
                  <a:schemeClr val="tx1"/>
                </a:solidFill>
                <a:cs typeface="Calibri Light"/>
              </a:rPr>
              <a:t>PowerBI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With SQL query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E3C52-40A9-9AD1-3022-3AB89DEBCD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9" name="Picture 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C3E3C09-099E-726A-7591-81465AAC3D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608" y="125402"/>
            <a:ext cx="1927398" cy="24985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5E3149-3DBF-D40E-8389-FFFBEE4ECD4A}"/>
              </a:ext>
            </a:extLst>
          </p:cNvPr>
          <p:cNvSpPr txBox="1"/>
          <p:nvPr/>
        </p:nvSpPr>
        <p:spPr>
          <a:xfrm>
            <a:off x="3918156" y="4270385"/>
            <a:ext cx="610583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L" sz="1400" dirty="0"/>
              <a:t>SELECT *</a:t>
            </a:r>
          </a:p>
          <a:p>
            <a:r>
              <a:rPr lang="en-NL" sz="1400" dirty="0"/>
              <a:t>FROM studies</a:t>
            </a:r>
          </a:p>
          <a:p>
            <a:r>
              <a:rPr lang="en-NL" sz="1400" dirty="0"/>
              <a:t>JOIN sponsors ON </a:t>
            </a:r>
            <a:r>
              <a:rPr lang="en-NL" sz="1400" dirty="0" err="1"/>
              <a:t>studies.nct_id</a:t>
            </a:r>
            <a:r>
              <a:rPr lang="en-NL" sz="1400" dirty="0"/>
              <a:t> = </a:t>
            </a:r>
            <a:r>
              <a:rPr lang="en-NL" sz="1400" dirty="0" err="1"/>
              <a:t>sponsors.nct_id</a:t>
            </a:r>
            <a:endParaRPr lang="en-NL" sz="1400" dirty="0"/>
          </a:p>
          <a:p>
            <a:r>
              <a:rPr lang="en-NL" sz="1400" dirty="0"/>
              <a:t>WHERE </a:t>
            </a:r>
            <a:r>
              <a:rPr lang="en-NL" sz="1400" dirty="0" err="1"/>
              <a:t>sponsors.agency_class</a:t>
            </a:r>
            <a:r>
              <a:rPr lang="en-NL" sz="1400" dirty="0"/>
              <a:t> = 'INDUSTRY'</a:t>
            </a:r>
          </a:p>
          <a:p>
            <a:r>
              <a:rPr lang="en-NL" sz="1400" dirty="0"/>
              <a:t>  AND </a:t>
            </a:r>
            <a:r>
              <a:rPr lang="en-NL" sz="1400" dirty="0" err="1"/>
              <a:t>is_fda_regulated_drug</a:t>
            </a:r>
            <a:r>
              <a:rPr lang="en-NL" sz="1400" dirty="0"/>
              <a:t> = TRUE</a:t>
            </a:r>
          </a:p>
          <a:p>
            <a:r>
              <a:rPr lang="en-NL" sz="1400" dirty="0"/>
              <a:t>  AND </a:t>
            </a:r>
            <a:r>
              <a:rPr lang="en-NL" sz="1400" dirty="0" err="1"/>
              <a:t>study_type</a:t>
            </a:r>
            <a:r>
              <a:rPr lang="en-NL" sz="1400" dirty="0"/>
              <a:t> = 'INTERVENTIONAL'</a:t>
            </a:r>
          </a:p>
          <a:p>
            <a:r>
              <a:rPr lang="en-NL" sz="1400" dirty="0"/>
              <a:t>  AND </a:t>
            </a:r>
            <a:r>
              <a:rPr lang="en-NL" sz="1400" dirty="0" err="1"/>
              <a:t>start_date</a:t>
            </a:r>
            <a:r>
              <a:rPr lang="en-NL" sz="1400" dirty="0"/>
              <a:t> &gt; (CURRENT_DATE - INTERVAL '10 years')</a:t>
            </a:r>
          </a:p>
          <a:p>
            <a:r>
              <a:rPr lang="en-NL" sz="1400" dirty="0"/>
              <a:t>  AND </a:t>
            </a:r>
            <a:r>
              <a:rPr lang="en-NL" sz="1400" dirty="0" err="1"/>
              <a:t>start_date</a:t>
            </a:r>
            <a:r>
              <a:rPr lang="en-NL" sz="1400" dirty="0"/>
              <a:t> &lt;= (CURRENT_DATE)</a:t>
            </a:r>
          </a:p>
          <a:p>
            <a:r>
              <a:rPr lang="en-NL" sz="1400" dirty="0"/>
              <a:t>  AND </a:t>
            </a:r>
            <a:r>
              <a:rPr lang="en-NL" sz="1400" dirty="0" err="1"/>
              <a:t>studies.phase</a:t>
            </a:r>
            <a:r>
              <a:rPr lang="en-NL" sz="1400" dirty="0"/>
              <a:t> LIKE '%PHASE2%'</a:t>
            </a:r>
          </a:p>
          <a:p>
            <a:r>
              <a:rPr lang="en-NL" sz="1400" dirty="0"/>
              <a:t>ORDER BY random()</a:t>
            </a:r>
          </a:p>
          <a:p>
            <a:r>
              <a:rPr lang="en-NL" sz="1400" dirty="0"/>
              <a:t>LIMIT 1000;</a:t>
            </a:r>
          </a:p>
        </p:txBody>
      </p:sp>
    </p:spTree>
    <p:extLst>
      <p:ext uri="{BB962C8B-B14F-4D97-AF65-F5344CB8AC3E}">
        <p14:creationId xmlns:p14="http://schemas.microsoft.com/office/powerpoint/2010/main" val="3194652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574950-09D4-4590-B332-0BFF4BC86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2412" y="4671280"/>
            <a:ext cx="8061919" cy="1080000"/>
          </a:xfrm>
        </p:spPr>
        <p:txBody>
          <a:bodyPr wrap="square" anchor="t">
            <a:normAutofit/>
          </a:bodyPr>
          <a:lstStyle/>
          <a:p>
            <a:r>
              <a:rPr lang="en-US">
                <a:latin typeface="Akkurat Pro Light"/>
              </a:rPr>
              <a:t>Via Power BI in AWS Workspace</a:t>
            </a:r>
            <a:endParaRPr lang="nl-NL">
              <a:latin typeface="Akkurat Pro Ligh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CD25AB-C7FC-416D-908D-AA4872540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13" y="3050936"/>
            <a:ext cx="8061919" cy="1476000"/>
          </a:xfrm>
        </p:spPr>
        <p:txBody>
          <a:bodyPr wrap="square" anchor="b">
            <a:normAutofit/>
          </a:bodyPr>
          <a:lstStyle/>
          <a:p>
            <a:r>
              <a:rPr lang="en-US">
                <a:latin typeface="Akkurat Pro"/>
              </a:rPr>
              <a:t>Transform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09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51ED641-376D-41E2-B687-1D95295A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tx1"/>
                </a:solidFill>
                <a:cs typeface="Calibri Light"/>
              </a:rPr>
              <a:t>Pre-process and transform data</a:t>
            </a:r>
            <a:br>
              <a:rPr lang="en-US">
                <a:cs typeface="Calibri Light"/>
              </a:rPr>
            </a:br>
            <a:r>
              <a:rPr lang="en-US" sz="2800">
                <a:cs typeface="Calibri Light"/>
              </a:rPr>
              <a:t>Using Power Query Editor in Power BI</a:t>
            </a:r>
            <a:endParaRPr lang="en-US"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F8FF8-72D7-C3B1-E054-1E3A3E8D73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75C0556D-374F-445B-B95D-27433F346FC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98648" y="1569337"/>
            <a:ext cx="10112375" cy="4960938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691BD72-62A0-464D-AC14-CDC53F2469D7}"/>
              </a:ext>
            </a:extLst>
          </p:cNvPr>
          <p:cNvGrpSpPr/>
          <p:nvPr/>
        </p:nvGrpSpPr>
        <p:grpSpPr>
          <a:xfrm>
            <a:off x="1042195" y="1744374"/>
            <a:ext cx="9962857" cy="4570069"/>
            <a:chOff x="1192823" y="2001328"/>
            <a:chExt cx="9962857" cy="457006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C124F5-2981-4A33-8E1B-56744D43A58F}"/>
                </a:ext>
              </a:extLst>
            </p:cNvPr>
            <p:cNvSpPr/>
            <p:nvPr/>
          </p:nvSpPr>
          <p:spPr>
            <a:xfrm>
              <a:off x="1192823" y="2280216"/>
              <a:ext cx="8303602" cy="6487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A9BD169-0FA5-4F8E-9E3B-6D36DBB9FC21}"/>
                </a:ext>
              </a:extLst>
            </p:cNvPr>
            <p:cNvSpPr/>
            <p:nvPr/>
          </p:nvSpPr>
          <p:spPr>
            <a:xfrm>
              <a:off x="1192823" y="2068319"/>
              <a:ext cx="2864827" cy="1737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58619E-93EC-480F-9C1E-9D7E3B29B4DD}"/>
                </a:ext>
              </a:extLst>
            </p:cNvPr>
            <p:cNvSpPr/>
            <p:nvPr/>
          </p:nvSpPr>
          <p:spPr>
            <a:xfrm>
              <a:off x="2497748" y="2987998"/>
              <a:ext cx="6703402" cy="35742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60FC519-2145-4EB0-94A5-D277786C1B5F}"/>
                </a:ext>
              </a:extLst>
            </p:cNvPr>
            <p:cNvSpPr/>
            <p:nvPr/>
          </p:nvSpPr>
          <p:spPr>
            <a:xfrm>
              <a:off x="1192823" y="2987998"/>
              <a:ext cx="1226527" cy="3583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EDCFE2-3B82-4E3C-968C-36939E412A22}"/>
                </a:ext>
              </a:extLst>
            </p:cNvPr>
            <p:cNvSpPr/>
            <p:nvPr/>
          </p:nvSpPr>
          <p:spPr>
            <a:xfrm>
              <a:off x="9325686" y="2988956"/>
              <a:ext cx="1829994" cy="3573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F946D2-2AD3-4433-AF0C-DBFE9CC8E5E7}"/>
                </a:ext>
              </a:extLst>
            </p:cNvPr>
            <p:cNvSpPr txBox="1"/>
            <p:nvPr/>
          </p:nvSpPr>
          <p:spPr>
            <a:xfrm>
              <a:off x="4000362" y="2001328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Menu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D6B3CF-07EC-4511-93E8-2F764F451391}"/>
                </a:ext>
              </a:extLst>
            </p:cNvPr>
            <p:cNvSpPr txBox="1"/>
            <p:nvPr/>
          </p:nvSpPr>
          <p:spPr>
            <a:xfrm>
              <a:off x="9501624" y="2242854"/>
              <a:ext cx="7313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Toolbar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79E8B5-D4AA-4EE2-9B84-86BEBB5C2E96}"/>
                </a:ext>
              </a:extLst>
            </p:cNvPr>
            <p:cNvSpPr txBox="1"/>
            <p:nvPr/>
          </p:nvSpPr>
          <p:spPr>
            <a:xfrm>
              <a:off x="1348685" y="4503156"/>
              <a:ext cx="9148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Query pane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393E1B-FF7D-462B-8C75-2B047209131B}"/>
                </a:ext>
              </a:extLst>
            </p:cNvPr>
            <p:cNvSpPr txBox="1"/>
            <p:nvPr/>
          </p:nvSpPr>
          <p:spPr>
            <a:xfrm>
              <a:off x="4628626" y="4315644"/>
              <a:ext cx="14319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Query working view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F46DA8-4FE5-47E4-90FD-21CED4D943F8}"/>
                </a:ext>
              </a:extLst>
            </p:cNvPr>
            <p:cNvSpPr txBox="1"/>
            <p:nvPr/>
          </p:nvSpPr>
          <p:spPr>
            <a:xfrm>
              <a:off x="9387001" y="3716900"/>
              <a:ext cx="1375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Query setting pane</a:t>
              </a:r>
              <a:endParaRPr lang="nl-NL" sz="120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257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4F1E8-78B1-4B2F-B435-F55E34E5E89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06032" y="1631790"/>
            <a:ext cx="3240210" cy="4608512"/>
          </a:xfrm>
        </p:spPr>
        <p:txBody>
          <a:bodyPr vert="horz" lIns="0" tIns="45720" rIns="0" bIns="45720" rtlCol="0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1500">
                <a:solidFill>
                  <a:srgbClr val="000000"/>
                </a:solidFill>
              </a:rPr>
              <a:t>Preprocessing and creating additional columns can be done in Power BI’s P</a:t>
            </a:r>
            <a:r>
              <a:rPr lang="en-US" sz="1500" b="1">
                <a:solidFill>
                  <a:srgbClr val="000000"/>
                </a:solidFill>
              </a:rPr>
              <a:t>ower Query Editor.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1500">
                <a:solidFill>
                  <a:srgbClr val="000000"/>
                </a:solidFill>
              </a:rPr>
              <a:t>Transform data activities include: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Transpose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Reverse Rows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Change data types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Replace values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Add (custom) columns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Split values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Group by</a:t>
            </a:r>
          </a:p>
          <a:p>
            <a:pPr marL="749808" lvl="1" indent="-457200">
              <a:buFont typeface="Courier New" panose="02070309020205020404" pitchFamily="49" charset="0"/>
              <a:buChar char="o"/>
            </a:pPr>
            <a:r>
              <a:rPr lang="en-US" sz="1300">
                <a:solidFill>
                  <a:srgbClr val="000000"/>
                </a:solidFill>
              </a:rPr>
              <a:t>Create input parameters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36692E-4910-9EE3-7D62-243E8B3D04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2050" name="Picture 2" descr="[video-to-gif output image]">
            <a:extLst>
              <a:ext uri="{FF2B5EF4-FFF2-40B4-BE49-F238E27FC236}">
                <a16:creationId xmlns:a16="http://schemas.microsoft.com/office/drawing/2014/main" id="{903A1ED7-6D78-4E44-86F8-C422662952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65" y="1633222"/>
            <a:ext cx="7088250" cy="45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38B0EF6-00A1-4E54-BD29-1B98913364DB}"/>
              </a:ext>
            </a:extLst>
          </p:cNvPr>
          <p:cNvSpPr txBox="1">
            <a:spLocks/>
          </p:cNvSpPr>
          <p:nvPr/>
        </p:nvSpPr>
        <p:spPr bwMode="auto">
          <a:xfrm>
            <a:off x="1020947" y="365651"/>
            <a:ext cx="10153649" cy="92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rmAutofit fontScale="97500" lnSpcReduction="1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kkurat Pro" pitchFamily="34" charset="0"/>
              </a:defRPr>
            </a:lvl9pPr>
          </a:lstStyle>
          <a:p>
            <a:r>
              <a:rPr lang="en-US">
                <a:solidFill>
                  <a:schemeClr val="tx1"/>
                </a:solidFill>
                <a:cs typeface="Calibri Light"/>
              </a:rPr>
              <a:t>Pre-process and transform data</a:t>
            </a:r>
            <a:br>
              <a:rPr lang="en-US">
                <a:cs typeface="Calibri Light"/>
              </a:rPr>
            </a:br>
            <a:r>
              <a:rPr lang="en-US">
                <a:cs typeface="Calibri Light"/>
              </a:rPr>
              <a:t>Using Power Query Editor in Power BI</a:t>
            </a:r>
          </a:p>
        </p:txBody>
      </p:sp>
    </p:spTree>
    <p:extLst>
      <p:ext uri="{BB962C8B-B14F-4D97-AF65-F5344CB8AC3E}">
        <p14:creationId xmlns:p14="http://schemas.microsoft.com/office/powerpoint/2010/main" val="640251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0DFFA-8AE0-456C-8B10-952096F96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Transforming data in Power BI</a:t>
            </a:r>
            <a:endParaRPr lang="nl-NL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8CEC30-CD89-4B71-913E-CE350A05F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Data types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Transform columns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Add new columns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Format texts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500"/>
              <a:t>Split text by separator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500"/>
              <a:t>Change format text (uppercase/lowercase)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500"/>
              <a:t>Replace subtexts/substrings</a:t>
            </a:r>
            <a:endParaRPr lang="nl-NL" sz="150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2E46932-E420-4652-A7D4-C89C958BF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6789" y="0"/>
            <a:ext cx="8005211" cy="7251097"/>
          </a:xfrm>
        </p:spPr>
      </p:pic>
    </p:spTree>
    <p:extLst>
      <p:ext uri="{BB962C8B-B14F-4D97-AF65-F5344CB8AC3E}">
        <p14:creationId xmlns:p14="http://schemas.microsoft.com/office/powerpoint/2010/main" val="1582339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CC9A741-8F83-43C6-B336-790AA4AA66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80" r="15212" b="-1"/>
          <a:stretch/>
        </p:blipFill>
        <p:spPr>
          <a:xfrm>
            <a:off x="6206776" y="1557339"/>
            <a:ext cx="4968000" cy="4608512"/>
          </a:xfrm>
          <a:prstGeom prst="rect">
            <a:avLst/>
          </a:prstGeom>
          <a:noFill/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43213BE-FB14-F929-F42F-EE2677284A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28411" y="1594283"/>
            <a:ext cx="4968000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>
                <a:cs typeface="Arial"/>
              </a:rPr>
              <a:t>All input file or query can be found in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https://synergy-solution.org/resources/</a:t>
            </a:r>
            <a:r>
              <a:rPr lang="vi-V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vi-V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vi-VN" sz="1600" dirty="0">
                <a:solidFill>
                  <a:schemeClr val="accent1"/>
                </a:solidFill>
              </a:rPr>
              <a:t>Password: Vanlangpowerbi</a:t>
            </a:r>
          </a:p>
          <a:p>
            <a:pPr marL="228600" indent="-228600">
              <a:buAutoNum type="arabicPeriod"/>
            </a:pPr>
            <a:endParaRPr lang="en-US" sz="1600" dirty="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600" dirty="0">
                <a:cs typeface="Arial"/>
              </a:rPr>
              <a:t>Load data from </a:t>
            </a:r>
            <a:r>
              <a:rPr lang="vi-VN" sz="1600" dirty="0">
                <a:cs typeface="Arial"/>
              </a:rPr>
              <a:t>excel xbs_archive_data</a:t>
            </a:r>
            <a:endParaRPr lang="en-US" dirty="0">
              <a:cs typeface="Arial"/>
            </a:endParaRPr>
          </a:p>
          <a:p>
            <a:pPr marL="228600" indent="-228600">
              <a:buAutoNum type="arabicPeriod"/>
            </a:pPr>
            <a:endParaRPr lang="en-US" sz="1600" dirty="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600" dirty="0">
                <a:cs typeface="Arial"/>
              </a:rPr>
              <a:t>Transform all Date Time columns into Date columns</a:t>
            </a:r>
          </a:p>
          <a:p>
            <a:pPr marL="228600" indent="-228600">
              <a:buAutoNum type="arabicPeriod"/>
            </a:pPr>
            <a:endParaRPr lang="en-US" sz="1600" dirty="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600" dirty="0">
                <a:cs typeface="Arial"/>
              </a:rPr>
              <a:t>From column "carrier", extract only the labels: Packet, </a:t>
            </a:r>
            <a:r>
              <a:rPr lang="en-US" sz="1600" dirty="0" err="1">
                <a:cs typeface="Arial"/>
              </a:rPr>
              <a:t>Packeta</a:t>
            </a:r>
            <a:r>
              <a:rPr lang="en-US" sz="1600" dirty="0">
                <a:cs typeface="Arial"/>
              </a:rPr>
              <a:t>, Parcel</a:t>
            </a:r>
          </a:p>
          <a:p>
            <a:pPr marL="228600" indent="-228600">
              <a:buAutoNum type="arabicPeriod"/>
            </a:pPr>
            <a:endParaRPr lang="en-US" sz="1600" dirty="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600" dirty="0">
                <a:cs typeface="Arial"/>
              </a:rPr>
              <a:t>Rename the newly added column</a:t>
            </a:r>
          </a:p>
          <a:p>
            <a:pPr marL="228600" indent="-228600">
              <a:buAutoNum type="arabicPeriod"/>
            </a:pPr>
            <a:endParaRPr lang="en-US" sz="1600" dirty="0">
              <a:cs typeface="Arial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961AE25-E3AC-4320-A7FA-F95ED85D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81600"/>
            <a:ext cx="10153649" cy="921600"/>
          </a:xfrm>
        </p:spPr>
        <p:txBody>
          <a:bodyPr vert="horz" wrap="square" lIns="91440" tIns="45720" rIns="91440" bIns="45720" rtlCol="0" anchor="t">
            <a:normAutofit fontScale="90000"/>
          </a:bodyPr>
          <a:lstStyle/>
          <a:p>
            <a:r>
              <a:rPr lang="en-US" kern="1200" spc="-50" baseline="0"/>
              <a:t>Practice</a:t>
            </a:r>
            <a:r>
              <a:rPr lang="en-US" spc="-50"/>
              <a:t> time! Import and Transforming data</a:t>
            </a:r>
            <a:br>
              <a:rPr lang="en-US" spc="-50"/>
            </a:br>
            <a:r>
              <a:rPr lang="en-US" spc="-50">
                <a:solidFill>
                  <a:schemeClr val="tx1"/>
                </a:solidFill>
              </a:rPr>
              <a:t>Questions</a:t>
            </a:r>
            <a:endParaRPr lang="en-US" kern="1200" spc="-50" baseline="0">
              <a:solidFill>
                <a:schemeClr val="tx1"/>
              </a:solidFill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880B0424-5E4A-AD31-2439-4319CE9241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19175" y="180000"/>
            <a:ext cx="10153649" cy="252000"/>
          </a:xfrm>
        </p:spPr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01C39610-2DB9-49D6-3926-AF7EA42AA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/>
              <a:pPr>
                <a:spcAft>
                  <a:spcPts val="600"/>
                </a:spcAft>
              </a:pPr>
              <a:t>31</a:t>
            </a:fld>
            <a:endParaRPr lang="en-GB" altLang="en-GB"/>
          </a:p>
        </p:txBody>
      </p:sp>
      <p:pic>
        <p:nvPicPr>
          <p:cNvPr id="5" name="Online Media 4" title="10 Minute Timer">
            <a:hlinkClick r:id="" action="ppaction://media"/>
            <a:extLst>
              <a:ext uri="{FF2B5EF4-FFF2-40B4-BE49-F238E27FC236}">
                <a16:creationId xmlns:a16="http://schemas.microsoft.com/office/drawing/2014/main" id="{56DC4880-A86F-1A27-8EE1-BC715450707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618653" y="5598508"/>
            <a:ext cx="2008289" cy="113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9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EB2E1-C12A-A865-B920-C4317EF9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+mj-lt"/>
                <a:cs typeface="+mj-lt"/>
              </a:rPr>
              <a:t>Practice time! Import and Transforming data</a:t>
            </a:r>
            <a:br>
              <a:rPr lang="en-US">
                <a:ea typeface="+mj-lt"/>
                <a:cs typeface="+mj-lt"/>
              </a:rPr>
            </a:br>
            <a:r>
              <a:rPr lang="en-US">
                <a:solidFill>
                  <a:schemeClr val="tx1"/>
                </a:solidFill>
              </a:rPr>
              <a:t>Show us your outcome!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EABACFF-4B2E-942F-1F18-B88C5052E75D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3554060" y="1574800"/>
            <a:ext cx="5087055" cy="45783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01C1AB-6059-A571-1E2F-39C423B613A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2195" y="179388"/>
            <a:ext cx="10153650" cy="2524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vi-VN" dirty="0"/>
              <a:t>PowerBI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FA94A-4B7E-3C59-073C-990E7BE2CB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08725"/>
            <a:ext cx="541338" cy="360363"/>
          </a:xfrm>
        </p:spPr>
        <p:txBody>
          <a:bodyPr/>
          <a:lstStyle/>
          <a:p>
            <a:fld id="{AADD231A-F393-420E-8A14-86D5064E178E}" type="slidenum">
              <a:rPr lang="en-GB" altLang="en-GB" smtClean="0"/>
              <a:pPr/>
              <a:t>32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82133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013982B4-D13E-7D61-D8A0-CF1928DADDC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4A9B8F-1F9C-8150-8466-74A2F16CD0A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Wingdings,Sans-Serif" panose="05000000000000000000" pitchFamily="2" charset="2"/>
              <a:buChar char="q"/>
            </a:pPr>
            <a:r>
              <a:rPr lang="en-US" sz="1800">
                <a:ea typeface="+mn-lt"/>
                <a:cs typeface="+mn-lt"/>
              </a:rPr>
              <a:t>Texts / Strings</a:t>
            </a:r>
          </a:p>
          <a:p>
            <a:pPr marL="285750" indent="-285750">
              <a:buFont typeface="Wingdings,Sans-Serif" panose="05000000000000000000" pitchFamily="2" charset="2"/>
              <a:buChar char="q"/>
            </a:pPr>
            <a:r>
              <a:rPr lang="en-US" sz="1800">
                <a:ea typeface="+mn-lt"/>
                <a:cs typeface="+mn-lt"/>
              </a:rPr>
              <a:t>Whole Number / Integer</a:t>
            </a:r>
          </a:p>
          <a:p>
            <a:pPr marL="285750" indent="-285750">
              <a:buFont typeface="Wingdings,Sans-Serif" panose="05000000000000000000" pitchFamily="2" charset="2"/>
              <a:buChar char="q"/>
            </a:pPr>
            <a:r>
              <a:rPr lang="en-US" sz="1800">
                <a:ea typeface="+mn-lt"/>
                <a:cs typeface="+mn-lt"/>
              </a:rPr>
              <a:t>Decimal Number / Float</a:t>
            </a:r>
          </a:p>
          <a:p>
            <a:pPr marL="285750" indent="-285750">
              <a:buFont typeface="Wingdings,Sans-Serif" panose="05000000000000000000" pitchFamily="2" charset="2"/>
              <a:buChar char="q"/>
            </a:pPr>
            <a:r>
              <a:rPr lang="en-US" sz="1800">
                <a:ea typeface="+mn-lt"/>
                <a:cs typeface="+mn-lt"/>
              </a:rPr>
              <a:t>Booleans</a:t>
            </a:r>
          </a:p>
          <a:p>
            <a:pPr marL="285750" indent="-285750">
              <a:buFont typeface="Wingdings,Sans-Serif" panose="05000000000000000000" pitchFamily="2" charset="2"/>
              <a:buChar char="q"/>
            </a:pPr>
            <a:r>
              <a:rPr lang="en-US" sz="1800">
                <a:ea typeface="+mn-lt"/>
                <a:cs typeface="+mn-lt"/>
              </a:rPr>
              <a:t>Date/</a:t>
            </a:r>
            <a:r>
              <a:rPr lang="en-US" sz="1800" err="1">
                <a:ea typeface="+mn-lt"/>
                <a:cs typeface="+mn-lt"/>
              </a:rPr>
              <a:t>DateTime</a:t>
            </a:r>
            <a:endParaRPr lang="en-US" sz="18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0DFFA-8AE0-456C-8B10-952096F96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Types</a:t>
            </a:r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EBF45E-033E-91B0-631B-43631C415F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8C5AB2-E35E-42D1-B8CA-8386B46D8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06800"/>
            <a:ext cx="12207847" cy="3251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7AD420-54F7-40D4-934F-9CAE25DFF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654" y="29689"/>
            <a:ext cx="4906060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5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4B02DA-EC22-477E-9CEF-D54A0ADF3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0188"/>
            <a:ext cx="3200400" cy="799012"/>
          </a:xfrm>
        </p:spPr>
        <p:txBody>
          <a:bodyPr/>
          <a:lstStyle/>
          <a:p>
            <a:r>
              <a:rPr lang="en-US"/>
              <a:t>Data Types</a:t>
            </a:r>
            <a:endParaRPr lang="nl-NL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07D2DB9-4731-4D7D-9C73-4D1118A22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357085"/>
            <a:ext cx="3200400" cy="2249715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Texts / Strings (str)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Whole Number / Integer (int)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Decimal Number / Float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Booleans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/>
              <a:t>Date/</a:t>
            </a:r>
            <a:r>
              <a:rPr lang="en-US" sz="1800" err="1"/>
              <a:t>DateTime</a:t>
            </a:r>
            <a:endParaRPr lang="en-US" sz="1800"/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04FF81E5-4C25-4FEA-96AC-ED71DD5A53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50129" y="49480"/>
          <a:ext cx="7309314" cy="6822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4657">
                  <a:extLst>
                    <a:ext uri="{9D8B030D-6E8A-4147-A177-3AD203B41FA5}">
                      <a16:colId xmlns:a16="http://schemas.microsoft.com/office/drawing/2014/main" val="1821768949"/>
                    </a:ext>
                  </a:extLst>
                </a:gridCol>
                <a:gridCol w="3654657">
                  <a:extLst>
                    <a:ext uri="{9D8B030D-6E8A-4147-A177-3AD203B41FA5}">
                      <a16:colId xmlns:a16="http://schemas.microsoft.com/office/drawing/2014/main" val="1378500913"/>
                    </a:ext>
                  </a:extLst>
                </a:gridCol>
              </a:tblGrid>
              <a:tr h="393370">
                <a:tc>
                  <a:txBody>
                    <a:bodyPr/>
                    <a:lstStyle/>
                    <a:p>
                      <a:r>
                        <a:rPr lang="en-US"/>
                        <a:t>Data Types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Examples</a:t>
                      </a:r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595850"/>
                  </a:ext>
                </a:extLst>
              </a:tr>
              <a:tr h="1238915">
                <a:tc>
                  <a:txBody>
                    <a:bodyPr/>
                    <a:lstStyle/>
                    <a:p>
                      <a:r>
                        <a:rPr lang="en-US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‘Hello world’</a:t>
                      </a:r>
                    </a:p>
                    <a:p>
                      <a:r>
                        <a:rPr lang="en-US"/>
                        <a:t>‘12345’</a:t>
                      </a:r>
                    </a:p>
                    <a:p>
                      <a:r>
                        <a:rPr lang="en-US"/>
                        <a:t>‘’</a:t>
                      </a:r>
                    </a:p>
                    <a:p>
                      <a:r>
                        <a:rPr lang="en-US"/>
                        <a:t>‘ ’</a:t>
                      </a:r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359148"/>
                  </a:ext>
                </a:extLst>
              </a:tr>
              <a:tr h="959400">
                <a:tc>
                  <a:txBody>
                    <a:bodyPr/>
                    <a:lstStyle/>
                    <a:p>
                      <a:r>
                        <a:rPr lang="en-US"/>
                        <a:t>Integer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45</a:t>
                      </a:r>
                    </a:p>
                    <a:p>
                      <a:r>
                        <a:rPr lang="en-US"/>
                        <a:t>923</a:t>
                      </a:r>
                    </a:p>
                    <a:p>
                      <a:r>
                        <a:rPr lang="en-US"/>
                        <a:t>8373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49556"/>
                  </a:ext>
                </a:extLst>
              </a:tr>
              <a:tr h="1518423">
                <a:tc>
                  <a:txBody>
                    <a:bodyPr/>
                    <a:lstStyle/>
                    <a:p>
                      <a:r>
                        <a:rPr lang="en-US"/>
                        <a:t>Float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23,34</a:t>
                      </a:r>
                    </a:p>
                    <a:p>
                      <a:r>
                        <a:rPr lang="en-US"/>
                        <a:t>6,02</a:t>
                      </a:r>
                    </a:p>
                    <a:p>
                      <a:endParaRPr lang="en-US"/>
                    </a:p>
                    <a:p>
                      <a:r>
                        <a:rPr lang="en-US"/>
                        <a:t>32.89</a:t>
                      </a:r>
                    </a:p>
                    <a:p>
                      <a:r>
                        <a:rPr lang="en-US"/>
                        <a:t>7.03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99616"/>
                  </a:ext>
                </a:extLst>
              </a:tr>
              <a:tr h="400380">
                <a:tc>
                  <a:txBody>
                    <a:bodyPr/>
                    <a:lstStyle/>
                    <a:p>
                      <a:r>
                        <a:rPr lang="en-US"/>
                        <a:t>Booleans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True/False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53875"/>
                  </a:ext>
                </a:extLst>
              </a:tr>
              <a:tr h="1238915">
                <a:tc>
                  <a:txBody>
                    <a:bodyPr/>
                    <a:lstStyle/>
                    <a:p>
                      <a:r>
                        <a:rPr lang="en-US"/>
                        <a:t>Date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MM/DD/YYYY  12/25/2021</a:t>
                      </a:r>
                    </a:p>
                    <a:p>
                      <a:r>
                        <a:rPr lang="en-US"/>
                        <a:t>DD/MM/YYYY  25/12/2021</a:t>
                      </a:r>
                    </a:p>
                    <a:p>
                      <a:endParaRPr lang="en-US"/>
                    </a:p>
                    <a:p>
                      <a:r>
                        <a:rPr lang="en-US"/>
                        <a:t>YYYY-MM-DD  2021-12-25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060289"/>
                  </a:ext>
                </a:extLst>
              </a:tr>
              <a:tr h="664782">
                <a:tc>
                  <a:txBody>
                    <a:bodyPr/>
                    <a:lstStyle/>
                    <a:p>
                      <a:r>
                        <a:rPr lang="en-US"/>
                        <a:t>Date Time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02/03/2021 23:03:45</a:t>
                      </a:r>
                    </a:p>
                    <a:p>
                      <a:r>
                        <a:rPr lang="en-US"/>
                        <a:t>MM/DD/YYYY </a:t>
                      </a:r>
                      <a:r>
                        <a:rPr lang="en-US" err="1"/>
                        <a:t>HH:mm:SS</a:t>
                      </a:r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903851"/>
                  </a:ext>
                </a:extLst>
              </a:tr>
              <a:tr h="408214">
                <a:tc>
                  <a:txBody>
                    <a:bodyPr/>
                    <a:lstStyle/>
                    <a:p>
                      <a:r>
                        <a:rPr lang="en-US"/>
                        <a:t>Blanks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51870"/>
                  </a:ext>
                </a:extLst>
              </a:tr>
            </a:tbl>
          </a:graphicData>
        </a:graphic>
      </p:graphicFrame>
      <p:pic>
        <p:nvPicPr>
          <p:cNvPr id="2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35986D7-D665-43A6-A00E-D82EEB164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489" y="3606512"/>
            <a:ext cx="2009775" cy="3028950"/>
          </a:xfrm>
          <a:prstGeom prst="rect">
            <a:avLst/>
          </a:prstGeom>
        </p:spPr>
      </p:pic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E40D4D87-2256-43FE-BFD4-FE307A1C3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2" y="3584864"/>
            <a:ext cx="1914525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85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4B02DA-EC22-477E-9CEF-D54A0ADF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Types – date time data types</a:t>
            </a:r>
            <a:endParaRPr lang="nl-NL"/>
          </a:p>
        </p:txBody>
      </p:sp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C73E7409-E7EA-49AF-9F8D-6582C92F477B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NL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E28F80-B82A-423F-8D05-E184C2DC9064}"/>
              </a:ext>
            </a:extLst>
          </p:cNvPr>
          <p:cNvGrpSpPr/>
          <p:nvPr/>
        </p:nvGrpSpPr>
        <p:grpSpPr>
          <a:xfrm>
            <a:off x="1104725" y="2177690"/>
            <a:ext cx="2239535" cy="2804565"/>
            <a:chOff x="1234069" y="3148361"/>
            <a:chExt cx="2239535" cy="2804565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73ACEC7-94F3-4951-BCF6-0ABDB8DE54FB}"/>
                </a:ext>
              </a:extLst>
            </p:cNvPr>
            <p:cNvSpPr/>
            <p:nvPr/>
          </p:nvSpPr>
          <p:spPr>
            <a:xfrm>
              <a:off x="1234069" y="3148361"/>
              <a:ext cx="2239535" cy="35312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cs typeface="Calibri"/>
                </a:rPr>
                <a:t>Date data type</a:t>
              </a:r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E114486-D2C4-4649-B185-B969576850F3}"/>
                </a:ext>
              </a:extLst>
            </p:cNvPr>
            <p:cNvSpPr/>
            <p:nvPr/>
          </p:nvSpPr>
          <p:spPr>
            <a:xfrm>
              <a:off x="1308411" y="3770971"/>
              <a:ext cx="2090853" cy="35312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400">
                  <a:cs typeface="Calibri"/>
                </a:rPr>
                <a:t>10 characters positions</a:t>
              </a:r>
              <a:endParaRPr lang="en-US" sz="1600">
                <a:cs typeface="Calibri" panose="020F0502020204030204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291F5A7-7537-4DFD-8A47-B74A766099C4}"/>
                </a:ext>
              </a:extLst>
            </p:cNvPr>
            <p:cNvSpPr/>
            <p:nvPr/>
          </p:nvSpPr>
          <p:spPr>
            <a:xfrm>
              <a:off x="1494264" y="4393581"/>
              <a:ext cx="1663390" cy="35312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200">
                  <a:cs typeface="Calibri"/>
                </a:rPr>
                <a:t>YYYY – MM – DD 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D7E48BB-10FB-4B87-8B29-893E8BF5B437}"/>
                </a:ext>
              </a:extLst>
            </p:cNvPr>
            <p:cNvCxnSpPr/>
            <p:nvPr/>
          </p:nvCxnSpPr>
          <p:spPr>
            <a:xfrm flipH="1" flipV="1">
              <a:off x="1869455" y="4675844"/>
              <a:ext cx="1" cy="511100"/>
            </a:xfrm>
            <a:prstGeom prst="straightConnector1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2E8008D-4F94-4F72-BE9D-392FB51FA4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26601" y="4675844"/>
              <a:ext cx="1" cy="511100"/>
            </a:xfrm>
            <a:prstGeom prst="straightConnector1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E1AE084-1752-4F29-9467-B5A9252379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3383" y="4675844"/>
              <a:ext cx="9291" cy="908780"/>
            </a:xfrm>
            <a:prstGeom prst="straightConnector1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EA422E-9577-45A5-A33F-1C3E2605B14C}"/>
                </a:ext>
              </a:extLst>
            </p:cNvPr>
            <p:cNvSpPr txBox="1"/>
            <p:nvPr/>
          </p:nvSpPr>
          <p:spPr>
            <a:xfrm>
              <a:off x="1561612" y="5185996"/>
              <a:ext cx="623276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Year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84CD16-EDBB-4C7F-B2E0-CF3D5B88CE36}"/>
                </a:ext>
              </a:extLst>
            </p:cNvPr>
            <p:cNvSpPr txBox="1"/>
            <p:nvPr/>
          </p:nvSpPr>
          <p:spPr>
            <a:xfrm>
              <a:off x="1962149" y="5645149"/>
              <a:ext cx="730737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Month</a:t>
              </a:r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BFEEF5-3911-40EC-8A6B-89E60A1CF91A}"/>
                </a:ext>
              </a:extLst>
            </p:cNvPr>
            <p:cNvSpPr txBox="1"/>
            <p:nvPr/>
          </p:nvSpPr>
          <p:spPr>
            <a:xfrm>
              <a:off x="2509225" y="5185995"/>
              <a:ext cx="730737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Date</a:t>
              </a:r>
              <a:endParaRPr lang="en-US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A5B6179-1A17-4113-ABF6-C9D579819739}"/>
                </a:ext>
              </a:extLst>
            </p:cNvPr>
            <p:cNvCxnSpPr/>
            <p:nvPr/>
          </p:nvCxnSpPr>
          <p:spPr>
            <a:xfrm>
              <a:off x="2345348" y="3498116"/>
              <a:ext cx="5862" cy="318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FECC010-E66F-485F-98B3-D2C231B8437C}"/>
                </a:ext>
              </a:extLst>
            </p:cNvPr>
            <p:cNvCxnSpPr>
              <a:cxnSpLocks/>
            </p:cNvCxnSpPr>
            <p:nvPr/>
          </p:nvCxnSpPr>
          <p:spPr>
            <a:xfrm>
              <a:off x="2345347" y="4123346"/>
              <a:ext cx="5862" cy="318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0CE778-F147-4976-AC0A-7CA9A0F35858}"/>
              </a:ext>
            </a:extLst>
          </p:cNvPr>
          <p:cNvGrpSpPr/>
          <p:nvPr/>
        </p:nvGrpSpPr>
        <p:grpSpPr>
          <a:xfrm>
            <a:off x="4396955" y="2177690"/>
            <a:ext cx="2239535" cy="2804565"/>
            <a:chOff x="1234069" y="3148361"/>
            <a:chExt cx="2239535" cy="280456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BCAE840-316B-4624-8735-74E7D770EC92}"/>
                </a:ext>
              </a:extLst>
            </p:cNvPr>
            <p:cNvSpPr/>
            <p:nvPr/>
          </p:nvSpPr>
          <p:spPr>
            <a:xfrm>
              <a:off x="1234069" y="3148361"/>
              <a:ext cx="2239535" cy="35312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>
                  <a:cs typeface="Calibri"/>
                </a:rPr>
                <a:t>Time data type</a:t>
              </a:r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6D8CB2B-D7BE-4E6F-BACF-46F87F1C370B}"/>
                </a:ext>
              </a:extLst>
            </p:cNvPr>
            <p:cNvSpPr/>
            <p:nvPr/>
          </p:nvSpPr>
          <p:spPr>
            <a:xfrm>
              <a:off x="1308411" y="3770971"/>
              <a:ext cx="2090853" cy="35312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400">
                  <a:cs typeface="Calibri"/>
                </a:rPr>
                <a:t>8 characters positions</a:t>
              </a:r>
              <a:endParaRPr lang="en-US" sz="1600">
                <a:cs typeface="Calibri" panose="020F0502020204030204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955317E-0866-4444-B29F-622DF9A5FFA1}"/>
                </a:ext>
              </a:extLst>
            </p:cNvPr>
            <p:cNvSpPr/>
            <p:nvPr/>
          </p:nvSpPr>
          <p:spPr>
            <a:xfrm>
              <a:off x="1494264" y="4393581"/>
              <a:ext cx="1663390" cy="35312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400">
                  <a:cs typeface="Calibri"/>
                </a:rPr>
                <a:t>HH : mm : SS 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E8077DD-B1D3-436A-9F39-98804B738A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69455" y="4675844"/>
              <a:ext cx="1" cy="511100"/>
            </a:xfrm>
            <a:prstGeom prst="straightConnector1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8F3BE7D-222C-49F3-A0EA-0DBAAF73423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26601" y="4675844"/>
              <a:ext cx="1" cy="511100"/>
            </a:xfrm>
            <a:prstGeom prst="straightConnector1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D2988CA-FFE1-425C-B0E2-6685930CB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43383" y="4675844"/>
              <a:ext cx="9291" cy="908780"/>
            </a:xfrm>
            <a:prstGeom prst="straightConnector1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C5482B-D726-4015-8B3A-2920A117F088}"/>
                </a:ext>
              </a:extLst>
            </p:cNvPr>
            <p:cNvSpPr txBox="1"/>
            <p:nvPr/>
          </p:nvSpPr>
          <p:spPr>
            <a:xfrm>
              <a:off x="1561612" y="5185996"/>
              <a:ext cx="623276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Hour</a:t>
              </a:r>
              <a:endParaRPr lang="en-US" sz="1400">
                <a:cs typeface="Calibri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ED0BF58-864B-433D-95C8-FC70257EA362}"/>
                </a:ext>
              </a:extLst>
            </p:cNvPr>
            <p:cNvSpPr txBox="1"/>
            <p:nvPr/>
          </p:nvSpPr>
          <p:spPr>
            <a:xfrm>
              <a:off x="1962149" y="5645149"/>
              <a:ext cx="818660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Minutes</a:t>
              </a:r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972FA6B-2007-43B7-9C20-DF6C4E8031F5}"/>
                </a:ext>
              </a:extLst>
            </p:cNvPr>
            <p:cNvSpPr txBox="1"/>
            <p:nvPr/>
          </p:nvSpPr>
          <p:spPr>
            <a:xfrm>
              <a:off x="2509225" y="5185995"/>
              <a:ext cx="828429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Seconds</a:t>
              </a:r>
              <a:endParaRPr lang="en-US" sz="1400">
                <a:cs typeface="Calibri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7DAD548-3B6B-4135-A88D-318CEA957104}"/>
                </a:ext>
              </a:extLst>
            </p:cNvPr>
            <p:cNvCxnSpPr>
              <a:cxnSpLocks/>
            </p:cNvCxnSpPr>
            <p:nvPr/>
          </p:nvCxnSpPr>
          <p:spPr>
            <a:xfrm>
              <a:off x="2345348" y="3498116"/>
              <a:ext cx="5862" cy="318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236A8F7-122F-455E-BFAC-6801D833A1F5}"/>
                </a:ext>
              </a:extLst>
            </p:cNvPr>
            <p:cNvCxnSpPr>
              <a:cxnSpLocks/>
            </p:cNvCxnSpPr>
            <p:nvPr/>
          </p:nvCxnSpPr>
          <p:spPr>
            <a:xfrm>
              <a:off x="2345347" y="4123346"/>
              <a:ext cx="5862" cy="318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4086DB3-2385-48B0-B9C5-7C7BF1C2DC33}"/>
              </a:ext>
            </a:extLst>
          </p:cNvPr>
          <p:cNvSpPr/>
          <p:nvPr/>
        </p:nvSpPr>
        <p:spPr>
          <a:xfrm>
            <a:off x="8333955" y="1871291"/>
            <a:ext cx="2239535" cy="630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Timestamp data type</a:t>
            </a:r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E566111-A1D7-4288-8126-5FF51D2D8965}"/>
              </a:ext>
            </a:extLst>
          </p:cNvPr>
          <p:cNvSpPr/>
          <p:nvPr/>
        </p:nvSpPr>
        <p:spPr>
          <a:xfrm>
            <a:off x="8095919" y="3422909"/>
            <a:ext cx="3343697" cy="353122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cs typeface="Calibri"/>
              </a:rPr>
              <a:t>YYYY – MM – DD </a:t>
            </a:r>
            <a:r>
              <a:rPr lang="en-US" sz="1400">
                <a:ea typeface="+mn-lt"/>
                <a:cs typeface="+mn-lt"/>
              </a:rPr>
              <a:t>HH : mm : SS 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A9E9742-E981-4F42-8A63-B5D689B30F1C}"/>
              </a:ext>
            </a:extLst>
          </p:cNvPr>
          <p:cNvCxnSpPr>
            <a:cxnSpLocks/>
          </p:cNvCxnSpPr>
          <p:nvPr/>
        </p:nvCxnSpPr>
        <p:spPr>
          <a:xfrm flipH="1">
            <a:off x="8142019" y="2507906"/>
            <a:ext cx="1371599" cy="230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FE23B29-FDB1-4DE6-9CC0-B0F878571E7F}"/>
              </a:ext>
            </a:extLst>
          </p:cNvPr>
          <p:cNvCxnSpPr>
            <a:cxnSpLocks/>
          </p:cNvCxnSpPr>
          <p:nvPr/>
        </p:nvCxnSpPr>
        <p:spPr>
          <a:xfrm>
            <a:off x="9533155" y="2507905"/>
            <a:ext cx="1334478" cy="230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A5D1DE1-CE05-4BDE-B3A9-A69AA13EF447}"/>
              </a:ext>
            </a:extLst>
          </p:cNvPr>
          <p:cNvSpPr/>
          <p:nvPr/>
        </p:nvSpPr>
        <p:spPr>
          <a:xfrm>
            <a:off x="7255433" y="2750167"/>
            <a:ext cx="1643612" cy="353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cs typeface="Calibri"/>
              </a:rPr>
              <a:t>Date data type</a:t>
            </a:r>
            <a:endParaRPr lang="en-US" sz="160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B3F7273-4BCE-4DF0-8BF8-220D6202440F}"/>
              </a:ext>
            </a:extLst>
          </p:cNvPr>
          <p:cNvSpPr/>
          <p:nvPr/>
        </p:nvSpPr>
        <p:spPr>
          <a:xfrm>
            <a:off x="9951739" y="2750167"/>
            <a:ext cx="1702228" cy="353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cs typeface="Calibri"/>
              </a:rPr>
              <a:t>Time data type</a:t>
            </a:r>
            <a:endParaRPr lang="en-US" sz="160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0160A47-FFDB-49FF-9A55-66E95802AA4C}"/>
              </a:ext>
            </a:extLst>
          </p:cNvPr>
          <p:cNvCxnSpPr>
            <a:cxnSpLocks/>
          </p:cNvCxnSpPr>
          <p:nvPr/>
        </p:nvCxnSpPr>
        <p:spPr>
          <a:xfrm flipH="1" flipV="1">
            <a:off x="8120037" y="3124881"/>
            <a:ext cx="1417016" cy="283550"/>
          </a:xfrm>
          <a:prstGeom prst="straightConnector1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47E8B92-11BF-47E1-8DDB-76DC562A1D2F}"/>
              </a:ext>
            </a:extLst>
          </p:cNvPr>
          <p:cNvCxnSpPr>
            <a:cxnSpLocks/>
          </p:cNvCxnSpPr>
          <p:nvPr/>
        </p:nvCxnSpPr>
        <p:spPr>
          <a:xfrm flipV="1">
            <a:off x="9664053" y="3095573"/>
            <a:ext cx="1230445" cy="312858"/>
          </a:xfrm>
          <a:prstGeom prst="straightConnector1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EC11211-BACA-42FB-83FE-479A7AF29633}"/>
              </a:ext>
            </a:extLst>
          </p:cNvPr>
          <p:cNvSpPr/>
          <p:nvPr/>
        </p:nvSpPr>
        <p:spPr>
          <a:xfrm>
            <a:off x="962131" y="2553217"/>
            <a:ext cx="2461845" cy="239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DDD1AF-790D-4039-A5FB-B9C68E320036}"/>
              </a:ext>
            </a:extLst>
          </p:cNvPr>
          <p:cNvSpPr/>
          <p:nvPr/>
        </p:nvSpPr>
        <p:spPr>
          <a:xfrm>
            <a:off x="4283288" y="2553216"/>
            <a:ext cx="2461845" cy="239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27F0D92-63B0-4651-AD2E-5B7FD8146EC2}"/>
              </a:ext>
            </a:extLst>
          </p:cNvPr>
          <p:cNvSpPr/>
          <p:nvPr/>
        </p:nvSpPr>
        <p:spPr>
          <a:xfrm>
            <a:off x="7095303" y="2504243"/>
            <a:ext cx="4650152" cy="239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4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837D4-E9A8-4F03-9AC7-FAD22BBF5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1087120" indent="-831850">
              <a:buFont typeface="Wingdings" panose="05000000000000000000" pitchFamily="2" charset="2"/>
              <a:buChar char="q"/>
            </a:pPr>
            <a:r>
              <a:rPr lang="en-US" sz="1800">
                <a:cs typeface="Calibri"/>
              </a:rPr>
              <a:t>Data that comes from a report style instead of as a read-to-consume data for PBI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9C16E9-F73F-4FC8-9808-9330CF77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risk of using Excel as a data source</a:t>
            </a:r>
            <a:endParaRPr lang="nl-NL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E9F18E0-3E63-3FC8-C93B-E06C12CFCE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3" name="Picture 3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6B9D831C-9D71-4362-A6F4-D8D387982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884" b="298"/>
          <a:stretch/>
        </p:blipFill>
        <p:spPr>
          <a:xfrm>
            <a:off x="208157" y="2384823"/>
            <a:ext cx="4972691" cy="3110555"/>
          </a:xfrm>
          <a:prstGeom prst="rect">
            <a:avLst/>
          </a:prstGeom>
        </p:spPr>
      </p:pic>
      <p:pic>
        <p:nvPicPr>
          <p:cNvPr id="4" name="Picture 8" descr="Table&#10;&#10;Description automatically generated">
            <a:extLst>
              <a:ext uri="{FF2B5EF4-FFF2-40B4-BE49-F238E27FC236}">
                <a16:creationId xmlns:a16="http://schemas.microsoft.com/office/drawing/2014/main" id="{AEBB4BB7-9D62-4DEA-BED2-26AED28D71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50" r="8066" b="-428"/>
          <a:stretch/>
        </p:blipFill>
        <p:spPr>
          <a:xfrm>
            <a:off x="4845205" y="3173157"/>
            <a:ext cx="7203540" cy="310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33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837D4-E9A8-4F03-9AC7-FAD22BBF5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1087120" indent="-831850">
              <a:buFont typeface="Wingdings" panose="05000000000000000000" pitchFamily="2" charset="2"/>
              <a:buChar char="q"/>
            </a:pPr>
            <a:r>
              <a:rPr lang="en-US" sz="1800">
                <a:cs typeface="Calibri"/>
              </a:rPr>
              <a:t>Separators default difference between Excel/CSV and </a:t>
            </a:r>
            <a:r>
              <a:rPr lang="en-US" sz="1800" err="1">
                <a:cs typeface="Calibri"/>
              </a:rPr>
              <a:t>PowerBI</a:t>
            </a:r>
          </a:p>
          <a:p>
            <a:pPr marL="1087120" indent="-83185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Font typeface="Wingdings,Sans-Serif" panose="05000000000000000000" pitchFamily="2" charset="2"/>
              <a:buChar char="q"/>
            </a:pPr>
            <a:r>
              <a:rPr lang="en-US" sz="1800">
                <a:ea typeface="+mn-lt"/>
                <a:cs typeface="+mn-lt"/>
              </a:rPr>
              <a:t>Excel has default standards that transform data automatically, particularly with date/datetime types of data.</a:t>
            </a:r>
          </a:p>
          <a:p>
            <a:pPr marL="1087120" indent="-83185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Font typeface="Wingdings,Sans-Serif" panose="05000000000000000000" pitchFamily="2" charset="2"/>
              <a:buChar char="q"/>
            </a:pPr>
            <a:r>
              <a:rPr lang="en-US" sz="1800">
                <a:ea typeface="+mn-lt"/>
                <a:cs typeface="+mn-lt"/>
              </a:rPr>
              <a:t>When open an Excel file, it could change the date/datetime data types automatically.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9C16E9-F73F-4FC8-9808-9330CF77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risk of using Excel as a data source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94C8A-49E9-90B6-76BC-2C045DE41B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191AF9EC-9846-453A-A4BB-0421B552B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819" y="3152042"/>
            <a:ext cx="10006094" cy="370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30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1" name="Group 11270">
            <a:extLst>
              <a:ext uri="{FF2B5EF4-FFF2-40B4-BE49-F238E27FC236}">
                <a16:creationId xmlns:a16="http://schemas.microsoft.com/office/drawing/2014/main" id="{EBE86EA4-C4F1-4465-B306-7A2BC2285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272" name="Straight Connector 11271">
              <a:extLst>
                <a:ext uri="{FF2B5EF4-FFF2-40B4-BE49-F238E27FC236}">
                  <a16:creationId xmlns:a16="http://schemas.microsoft.com/office/drawing/2014/main" id="{A8279268-DB29-43BE-B57C-14977EACFD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3" name="Straight Connector 11272">
              <a:extLst>
                <a:ext uri="{FF2B5EF4-FFF2-40B4-BE49-F238E27FC236}">
                  <a16:creationId xmlns:a16="http://schemas.microsoft.com/office/drawing/2014/main" id="{C8FA53C0-C1EF-4611-BAB3-65EEB16AA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74" name="Rectangle 23">
              <a:extLst>
                <a:ext uri="{FF2B5EF4-FFF2-40B4-BE49-F238E27FC236}">
                  <a16:creationId xmlns:a16="http://schemas.microsoft.com/office/drawing/2014/main" id="{81CDACFC-DD8A-4CC0-B7FC-6030FC353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75" name="Rectangle 25">
              <a:extLst>
                <a:ext uri="{FF2B5EF4-FFF2-40B4-BE49-F238E27FC236}">
                  <a16:creationId xmlns:a16="http://schemas.microsoft.com/office/drawing/2014/main" id="{0269F267-73D4-4CC3-BEC7-73335654D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76" name="Isosceles Triangle 11275">
              <a:extLst>
                <a:ext uri="{FF2B5EF4-FFF2-40B4-BE49-F238E27FC236}">
                  <a16:creationId xmlns:a16="http://schemas.microsoft.com/office/drawing/2014/main" id="{DC48F13D-B2D7-4EB8-9CA7-59243637C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77" name="Rectangle 27">
              <a:extLst>
                <a:ext uri="{FF2B5EF4-FFF2-40B4-BE49-F238E27FC236}">
                  <a16:creationId xmlns:a16="http://schemas.microsoft.com/office/drawing/2014/main" id="{A82405B3-5A67-4DA2-8EDA-7AB65A8B4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78" name="Rectangle 28">
              <a:extLst>
                <a:ext uri="{FF2B5EF4-FFF2-40B4-BE49-F238E27FC236}">
                  <a16:creationId xmlns:a16="http://schemas.microsoft.com/office/drawing/2014/main" id="{7508BC7B-3BD2-4D96-A46E-82988222A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79" name="Rectangle 29">
              <a:extLst>
                <a:ext uri="{FF2B5EF4-FFF2-40B4-BE49-F238E27FC236}">
                  <a16:creationId xmlns:a16="http://schemas.microsoft.com/office/drawing/2014/main" id="{4298D07C-2287-4B93-9041-935144DE1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80" name="Isosceles Triangle 11279">
              <a:extLst>
                <a:ext uri="{FF2B5EF4-FFF2-40B4-BE49-F238E27FC236}">
                  <a16:creationId xmlns:a16="http://schemas.microsoft.com/office/drawing/2014/main" id="{0F6BC886-C125-4903-8C2A-6FB687400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81" name="Isosceles Triangle 11280">
              <a:extLst>
                <a:ext uri="{FF2B5EF4-FFF2-40B4-BE49-F238E27FC236}">
                  <a16:creationId xmlns:a16="http://schemas.microsoft.com/office/drawing/2014/main" id="{C9D0B38F-2E02-4E85-99EE-73595E7C89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</p:grpSp>
      <p:sp>
        <p:nvSpPr>
          <p:cNvPr id="11283" name="Rectangle 11282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1285" name="Group 11284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11286" name="Straight Connector 11285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7" name="Straight Connector 11286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88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89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90" name="Isosceles Triangle 11289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91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92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93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  <p:sp>
          <p:nvSpPr>
            <p:cNvPr id="11294" name="Isosceles Triangle 11293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L"/>
            </a:p>
          </p:txBody>
        </p:sp>
      </p:grpSp>
      <p:sp>
        <p:nvSpPr>
          <p:cNvPr id="26" name="Title 7">
            <a:extLst>
              <a:ext uri="{FF2B5EF4-FFF2-40B4-BE49-F238E27FC236}">
                <a16:creationId xmlns:a16="http://schemas.microsoft.com/office/drawing/2014/main" id="{456D83B9-0CAE-6A72-9320-148F801C8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10" y="4758611"/>
            <a:ext cx="8508893" cy="102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/>
              <a:t>Please fill in this form for future update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CC9E9AC-285B-6E4F-34EA-486631936AE9}"/>
              </a:ext>
            </a:extLst>
          </p:cNvPr>
          <p:cNvSpPr txBox="1">
            <a:spLocks/>
          </p:cNvSpPr>
          <p:nvPr/>
        </p:nvSpPr>
        <p:spPr>
          <a:xfrm>
            <a:off x="814873" y="5865845"/>
            <a:ext cx="8459130" cy="4285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18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Break time &amp; Feedback</a:t>
            </a:r>
          </a:p>
        </p:txBody>
      </p:sp>
      <p:sp>
        <p:nvSpPr>
          <p:cNvPr id="11296" name="Rectangle 11295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E8E8D21-8661-AA02-0A72-5D96FB6289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71"/>
          <a:stretch/>
        </p:blipFill>
        <p:spPr>
          <a:xfrm>
            <a:off x="796212" y="761905"/>
            <a:ext cx="3121211" cy="3217333"/>
          </a:xfrm>
          <a:prstGeom prst="rect">
            <a:avLst/>
          </a:prstGeom>
        </p:spPr>
      </p:pic>
      <p:pic>
        <p:nvPicPr>
          <p:cNvPr id="11266" name="Picture 2" descr="Feedback Messaggio Sticker by pasqualeincarnato - Find &amp; Share on GIPHY">
            <a:extLst>
              <a:ext uri="{FF2B5EF4-FFF2-40B4-BE49-F238E27FC236}">
                <a16:creationId xmlns:a16="http://schemas.microsoft.com/office/drawing/2014/main" id="{BE306C43-8E24-DCE3-F50B-1D25FDA2E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7913" y="708218"/>
            <a:ext cx="3217333" cy="321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Online Media 4" title="10 Minute Timer">
            <a:hlinkClick r:id="" action="ppaction://media"/>
            <a:extLst>
              <a:ext uri="{FF2B5EF4-FFF2-40B4-BE49-F238E27FC236}">
                <a16:creationId xmlns:a16="http://schemas.microsoft.com/office/drawing/2014/main" id="{E0696B2B-0ED8-CDBC-2396-48136CDEBA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947641" y="1281518"/>
            <a:ext cx="3793350" cy="214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1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574950-09D4-4590-B332-0BFF4BC86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2412" y="4671280"/>
            <a:ext cx="8061919" cy="1080000"/>
          </a:xfrm>
        </p:spPr>
        <p:txBody>
          <a:bodyPr wrap="square" anchor="t">
            <a:normAutofit/>
          </a:bodyPr>
          <a:lstStyle/>
          <a:p>
            <a:r>
              <a:rPr lang="en-US" dirty="0">
                <a:latin typeface="Akkurat Pro Light"/>
              </a:rPr>
              <a:t>Via Power BI</a:t>
            </a:r>
            <a:endParaRPr lang="nl-NL" dirty="0">
              <a:latin typeface="Akkurat Pro Ligh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CD25AB-C7FC-416D-908D-AA4872540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13" y="3050936"/>
            <a:ext cx="8061919" cy="1476000"/>
          </a:xfrm>
        </p:spPr>
        <p:txBody>
          <a:bodyPr wrap="square" anchor="b">
            <a:normAutofit/>
          </a:bodyPr>
          <a:lstStyle/>
          <a:p>
            <a:r>
              <a:rPr lang="en-US">
                <a:latin typeface="Akkurat Pro"/>
              </a:rPr>
              <a:t>Explore the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31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BF4D-BBA4-4F50-80CE-243B06AC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tx1"/>
                </a:solidFill>
                <a:ea typeface="+mj-lt"/>
                <a:cs typeface="+mj-lt"/>
              </a:rPr>
              <a:t>Explore the data or make changes</a:t>
            </a:r>
            <a:br>
              <a:rPr lang="en-US">
                <a:cs typeface="Calibri Light"/>
              </a:rPr>
            </a:br>
            <a:r>
              <a:rPr lang="en-US" sz="2500">
                <a:cs typeface="Calibri Light"/>
              </a:rPr>
              <a:t>Using Power BI User-interface for building visualizations</a:t>
            </a:r>
            <a:endParaRPr lang="en-US" sz="250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106B6FB-B565-4306-B2EC-74EACFF5CE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E7C728B-BB7C-40D3-B528-1D7187EECD09}"/>
              </a:ext>
            </a:extLst>
          </p:cNvPr>
          <p:cNvGrpSpPr/>
          <p:nvPr/>
        </p:nvGrpSpPr>
        <p:grpSpPr>
          <a:xfrm>
            <a:off x="773723" y="1720363"/>
            <a:ext cx="10780618" cy="5137637"/>
            <a:chOff x="773723" y="1720363"/>
            <a:chExt cx="10780618" cy="513763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DFFB3C9-274F-4C4B-BA62-D07B92FA2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3723" y="1720363"/>
              <a:ext cx="10780618" cy="513763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A5EBC8-7F88-4C9C-B22D-2312695E9B99}"/>
                </a:ext>
              </a:extLst>
            </p:cNvPr>
            <p:cNvSpPr/>
            <p:nvPr/>
          </p:nvSpPr>
          <p:spPr>
            <a:xfrm>
              <a:off x="849923" y="1984129"/>
              <a:ext cx="3130062" cy="1758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496DAF7-4DA2-47BD-A3AB-FDF867DD0243}"/>
                </a:ext>
              </a:extLst>
            </p:cNvPr>
            <p:cNvSpPr/>
            <p:nvPr/>
          </p:nvSpPr>
          <p:spPr>
            <a:xfrm>
              <a:off x="849922" y="2216391"/>
              <a:ext cx="6827227" cy="66968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3B1840A-73DB-4B35-9506-C0AEF1978964}"/>
                </a:ext>
              </a:extLst>
            </p:cNvPr>
            <p:cNvSpPr/>
            <p:nvPr/>
          </p:nvSpPr>
          <p:spPr>
            <a:xfrm>
              <a:off x="1221398" y="3060454"/>
              <a:ext cx="6093802" cy="32069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C0D8479-CFAD-4E9D-8121-2EE40B5A638C}"/>
                </a:ext>
              </a:extLst>
            </p:cNvPr>
            <p:cNvSpPr/>
            <p:nvPr/>
          </p:nvSpPr>
          <p:spPr>
            <a:xfrm>
              <a:off x="7593624" y="2922708"/>
              <a:ext cx="1387938" cy="33447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A59B262-2BE0-4941-BC3B-D23899B93E79}"/>
                </a:ext>
              </a:extLst>
            </p:cNvPr>
            <p:cNvSpPr/>
            <p:nvPr/>
          </p:nvSpPr>
          <p:spPr>
            <a:xfrm>
              <a:off x="9020175" y="2922708"/>
              <a:ext cx="1219201" cy="127781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76D8CF-6697-42C8-9AC5-AEEFF1E9B980}"/>
                </a:ext>
              </a:extLst>
            </p:cNvPr>
            <p:cNvSpPr/>
            <p:nvPr/>
          </p:nvSpPr>
          <p:spPr>
            <a:xfrm>
              <a:off x="10277476" y="2922708"/>
              <a:ext cx="1219201" cy="33447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9A9E9C-859D-4713-A874-BF89F37BC003}"/>
                </a:ext>
              </a:extLst>
            </p:cNvPr>
            <p:cNvSpPr/>
            <p:nvPr/>
          </p:nvSpPr>
          <p:spPr>
            <a:xfrm>
              <a:off x="775921" y="2923441"/>
              <a:ext cx="321359" cy="10484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63A8F2-5593-4740-ADCE-DB47EA9E5EFC}"/>
                </a:ext>
              </a:extLst>
            </p:cNvPr>
            <p:cNvSpPr txBox="1"/>
            <p:nvPr/>
          </p:nvSpPr>
          <p:spPr>
            <a:xfrm>
              <a:off x="3954796" y="1918163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Menu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1091CD-A441-4207-9151-624BF1867277}"/>
                </a:ext>
              </a:extLst>
            </p:cNvPr>
            <p:cNvSpPr txBox="1"/>
            <p:nvPr/>
          </p:nvSpPr>
          <p:spPr>
            <a:xfrm>
              <a:off x="7075062" y="1968717"/>
              <a:ext cx="7313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Toolbar</a:t>
              </a:r>
              <a:endParaRPr lang="nl-NL" sz="1400">
                <a:solidFill>
                  <a:srgbClr val="FF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ADA4C1-91C9-4C42-9148-CB8DB63C713D}"/>
                </a:ext>
              </a:extLst>
            </p:cNvPr>
            <p:cNvSpPr txBox="1"/>
            <p:nvPr/>
          </p:nvSpPr>
          <p:spPr>
            <a:xfrm>
              <a:off x="7806416" y="2701410"/>
              <a:ext cx="8514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Filter pane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5EC01D-598A-4937-AEBF-B0517F975161}"/>
                </a:ext>
              </a:extLst>
            </p:cNvPr>
            <p:cNvSpPr txBox="1"/>
            <p:nvPr/>
          </p:nvSpPr>
          <p:spPr>
            <a:xfrm>
              <a:off x="9054777" y="2512657"/>
              <a:ext cx="11499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Out-of-toolbox </a:t>
              </a:r>
            </a:p>
            <a:p>
              <a:r>
                <a:rPr lang="en-US" sz="1200">
                  <a:solidFill>
                    <a:srgbClr val="FF0000"/>
                  </a:solidFill>
                </a:rPr>
                <a:t>(OOTB) visuals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FEBF99-65A4-4F80-AF60-B78457AC277C}"/>
                </a:ext>
              </a:extLst>
            </p:cNvPr>
            <p:cNvSpPr txBox="1"/>
            <p:nvPr/>
          </p:nvSpPr>
          <p:spPr>
            <a:xfrm>
              <a:off x="10226818" y="2692231"/>
              <a:ext cx="12964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Data source fields</a:t>
              </a:r>
              <a:endParaRPr lang="nl-NL" sz="1200">
                <a:solidFill>
                  <a:srgbClr val="FF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92D10B-22BA-430E-987C-1009B101C0DD}"/>
                </a:ext>
              </a:extLst>
            </p:cNvPr>
            <p:cNvSpPr txBox="1"/>
            <p:nvPr/>
          </p:nvSpPr>
          <p:spPr>
            <a:xfrm>
              <a:off x="6164032" y="3074325"/>
              <a:ext cx="10730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Layout Pane</a:t>
              </a:r>
              <a:endParaRPr lang="nl-NL" sz="1400">
                <a:solidFill>
                  <a:srgbClr val="FF0000"/>
                </a:solidFill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89DE3888-C9F5-432D-B0D2-39EA28DE12BF}"/>
              </a:ext>
            </a:extLst>
          </p:cNvPr>
          <p:cNvSpPr/>
          <p:nvPr/>
        </p:nvSpPr>
        <p:spPr>
          <a:xfrm>
            <a:off x="1097280" y="6412155"/>
            <a:ext cx="6093802" cy="355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2F194E-87AF-4CFE-8E50-5A92AB14A6C9}"/>
              </a:ext>
            </a:extLst>
          </p:cNvPr>
          <p:cNvSpPr txBox="1"/>
          <p:nvPr/>
        </p:nvSpPr>
        <p:spPr>
          <a:xfrm>
            <a:off x="7183954" y="6445487"/>
            <a:ext cx="604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Pages</a:t>
            </a:r>
            <a:endParaRPr lang="nl-NL" sz="140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BF550E-DD26-45AF-A416-5C048F7E7BBF}"/>
              </a:ext>
            </a:extLst>
          </p:cNvPr>
          <p:cNvSpPr/>
          <p:nvPr/>
        </p:nvSpPr>
        <p:spPr>
          <a:xfrm>
            <a:off x="9020175" y="4240093"/>
            <a:ext cx="1219201" cy="2027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355C8F-89AB-4530-AAB9-B6149155F45E}"/>
              </a:ext>
            </a:extLst>
          </p:cNvPr>
          <p:cNvSpPr txBox="1"/>
          <p:nvPr/>
        </p:nvSpPr>
        <p:spPr>
          <a:xfrm>
            <a:off x="9057762" y="6214654"/>
            <a:ext cx="1211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Visuals’ input </a:t>
            </a:r>
          </a:p>
          <a:p>
            <a:r>
              <a:rPr lang="en-US" sz="1200">
                <a:solidFill>
                  <a:srgbClr val="FF0000"/>
                </a:solidFill>
              </a:rPr>
              <a:t>parameter fields</a:t>
            </a:r>
            <a:endParaRPr lang="nl-NL" sz="120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77070B-398A-4F27-A8EF-80ADC96EB9DD}"/>
              </a:ext>
            </a:extLst>
          </p:cNvPr>
          <p:cNvSpPr/>
          <p:nvPr/>
        </p:nvSpPr>
        <p:spPr>
          <a:xfrm>
            <a:off x="9088755" y="4252959"/>
            <a:ext cx="310516" cy="225989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D45BED-C8E1-4E23-9736-756084F9CE6E}"/>
              </a:ext>
            </a:extLst>
          </p:cNvPr>
          <p:cNvSpPr/>
          <p:nvPr/>
        </p:nvSpPr>
        <p:spPr>
          <a:xfrm>
            <a:off x="9407628" y="4252053"/>
            <a:ext cx="233577" cy="225989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4552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850F1-A7E1-48D7-BD8C-9CD436FB7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9175" y="1557339"/>
            <a:ext cx="7036378" cy="4608512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nl-NL" sz="1600">
                <a:solidFill>
                  <a:srgbClr val="000000"/>
                </a:solidFill>
              </a:rPr>
              <a:t>Select </a:t>
            </a:r>
            <a:r>
              <a:rPr lang="nl-NL" sz="1600" err="1">
                <a:solidFill>
                  <a:srgbClr val="000000"/>
                </a:solidFill>
              </a:rPr>
              <a:t>visual</a:t>
            </a:r>
            <a:r>
              <a:rPr lang="nl-NL" sz="1600">
                <a:solidFill>
                  <a:srgbClr val="000000"/>
                </a:solidFill>
              </a:rPr>
              <a:t> in at </a:t>
            </a:r>
            <a:r>
              <a:rPr lang="nl-NL" sz="1600" err="1">
                <a:solidFill>
                  <a:srgbClr val="000000"/>
                </a:solidFill>
              </a:rPr>
              <a:t>the</a:t>
            </a:r>
            <a:r>
              <a:rPr lang="nl-NL" sz="1600">
                <a:solidFill>
                  <a:srgbClr val="000000"/>
                </a:solidFill>
              </a:rPr>
              <a:t> top of </a:t>
            </a:r>
            <a:r>
              <a:rPr lang="nl-NL" sz="1600" err="1">
                <a:solidFill>
                  <a:srgbClr val="000000"/>
                </a:solidFill>
              </a:rPr>
              <a:t>the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b="1" err="1">
                <a:solidFill>
                  <a:srgbClr val="000000"/>
                </a:solidFill>
              </a:rPr>
              <a:t>Visualizations</a:t>
            </a:r>
            <a:r>
              <a:rPr lang="nl-NL" sz="1600" b="1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pane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and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drag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to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the</a:t>
            </a:r>
            <a:r>
              <a:rPr lang="nl-NL" sz="1600">
                <a:solidFill>
                  <a:srgbClr val="000000"/>
                </a:solidFill>
              </a:rPr>
              <a:t> dashboard canvas</a:t>
            </a:r>
          </a:p>
          <a:p>
            <a:pPr marL="708025" lvl="1" indent="-457200">
              <a:spcBef>
                <a:spcPts val="400"/>
              </a:spcBef>
            </a:pPr>
            <a:r>
              <a:rPr lang="nl-NL" sz="1600">
                <a:solidFill>
                  <a:srgbClr val="000000"/>
                </a:solidFill>
              </a:rPr>
              <a:t>(</a:t>
            </a:r>
            <a:r>
              <a:rPr lang="nl-NL" sz="1600" err="1">
                <a:solidFill>
                  <a:srgbClr val="000000"/>
                </a:solidFill>
              </a:rPr>
              <a:t>Stacked</a:t>
            </a:r>
            <a:r>
              <a:rPr lang="nl-NL" sz="1600">
                <a:solidFill>
                  <a:srgbClr val="000000"/>
                </a:solidFill>
              </a:rPr>
              <a:t>) Line </a:t>
            </a:r>
            <a:r>
              <a:rPr lang="nl-NL" sz="1600" err="1">
                <a:solidFill>
                  <a:srgbClr val="000000"/>
                </a:solidFill>
              </a:rPr>
              <a:t>graph</a:t>
            </a:r>
            <a:endParaRPr lang="nl-NL" sz="1600">
              <a:solidFill>
                <a:srgbClr val="000000"/>
              </a:solidFill>
            </a:endParaRPr>
          </a:p>
          <a:p>
            <a:pPr marL="708025" lvl="1" indent="-457200">
              <a:spcBef>
                <a:spcPts val="400"/>
              </a:spcBef>
            </a:pPr>
            <a:r>
              <a:rPr lang="nl-NL" sz="1600">
                <a:solidFill>
                  <a:srgbClr val="000000"/>
                </a:solidFill>
              </a:rPr>
              <a:t>(</a:t>
            </a:r>
            <a:r>
              <a:rPr lang="nl-NL" sz="1600" err="1">
                <a:solidFill>
                  <a:srgbClr val="000000"/>
                </a:solidFill>
              </a:rPr>
              <a:t>Stacked</a:t>
            </a:r>
            <a:r>
              <a:rPr lang="nl-NL" sz="1600">
                <a:solidFill>
                  <a:srgbClr val="000000"/>
                </a:solidFill>
              </a:rPr>
              <a:t>) Bar </a:t>
            </a:r>
            <a:r>
              <a:rPr lang="nl-NL" sz="1600" err="1">
                <a:solidFill>
                  <a:srgbClr val="000000"/>
                </a:solidFill>
              </a:rPr>
              <a:t>chart</a:t>
            </a:r>
            <a:endParaRPr lang="nl-NL" sz="1600">
              <a:solidFill>
                <a:srgbClr val="000000"/>
              </a:solidFill>
            </a:endParaRPr>
          </a:p>
          <a:p>
            <a:pPr marL="708025" lvl="1" indent="-457200">
              <a:spcBef>
                <a:spcPts val="400"/>
              </a:spcBef>
            </a:pPr>
            <a:r>
              <a:rPr lang="nl-NL" sz="1600" err="1">
                <a:solidFill>
                  <a:srgbClr val="000000"/>
                </a:solidFill>
              </a:rPr>
              <a:t>Pie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chart</a:t>
            </a:r>
            <a:endParaRPr lang="nl-NL" sz="1600">
              <a:solidFill>
                <a:srgbClr val="000000"/>
              </a:solidFill>
            </a:endParaRPr>
          </a:p>
          <a:p>
            <a:pPr marL="708025" lvl="1" indent="-457200">
              <a:spcBef>
                <a:spcPts val="400"/>
              </a:spcBef>
            </a:pPr>
            <a:r>
              <a:rPr lang="nl-NL" sz="1600" err="1">
                <a:solidFill>
                  <a:srgbClr val="000000"/>
                </a:solidFill>
              </a:rPr>
              <a:t>Table</a:t>
            </a:r>
            <a:r>
              <a:rPr lang="nl-NL" sz="1600">
                <a:solidFill>
                  <a:srgbClr val="000000"/>
                </a:solidFill>
              </a:rPr>
              <a:t>/matrix</a:t>
            </a:r>
          </a:p>
          <a:p>
            <a:pPr marL="708025" lvl="1" indent="-457200">
              <a:spcBef>
                <a:spcPts val="400"/>
              </a:spcBef>
            </a:pPr>
            <a:r>
              <a:rPr lang="nl-NL" sz="1600">
                <a:solidFill>
                  <a:srgbClr val="000000"/>
                </a:solidFill>
              </a:rPr>
              <a:t>KPI</a:t>
            </a:r>
          </a:p>
          <a:p>
            <a:pPr marL="708025" lvl="1" indent="-457200">
              <a:spcBef>
                <a:spcPts val="400"/>
              </a:spcBef>
            </a:pPr>
            <a:r>
              <a:rPr lang="nl-NL" sz="1600" err="1">
                <a:solidFill>
                  <a:srgbClr val="000000"/>
                </a:solidFill>
              </a:rPr>
              <a:t>Add</a:t>
            </a:r>
            <a:r>
              <a:rPr lang="nl-NL" sz="1600">
                <a:solidFill>
                  <a:srgbClr val="000000"/>
                </a:solidFill>
              </a:rPr>
              <a:t> Filters </a:t>
            </a:r>
            <a:r>
              <a:rPr lang="nl-NL" sz="1600" err="1">
                <a:solidFill>
                  <a:srgbClr val="000000"/>
                </a:solidFill>
              </a:rPr>
              <a:t>using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the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Slicer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visual</a:t>
            </a:r>
            <a:endParaRPr lang="nl-NL" sz="1600">
              <a:solidFill>
                <a:srgbClr val="000000"/>
              </a:solidFill>
            </a:endParaRPr>
          </a:p>
          <a:p>
            <a:pPr marL="708025" lvl="1" indent="-457200">
              <a:spcBef>
                <a:spcPts val="400"/>
              </a:spcBef>
            </a:pPr>
            <a:r>
              <a:rPr lang="nl-NL" sz="1600">
                <a:solidFill>
                  <a:srgbClr val="000000"/>
                </a:solidFill>
              </a:rPr>
              <a:t>Etc.</a:t>
            </a:r>
          </a:p>
          <a:p>
            <a:pPr marL="457200" indent="-457200">
              <a:spcBef>
                <a:spcPts val="1900"/>
              </a:spcBef>
              <a:buFont typeface="Wingdings" panose="05000000000000000000" pitchFamily="2" charset="2"/>
              <a:buChar char="q"/>
            </a:pPr>
            <a:r>
              <a:rPr lang="nl-NL" sz="1600" err="1">
                <a:solidFill>
                  <a:srgbClr val="000000"/>
                </a:solidFill>
              </a:rPr>
              <a:t>Add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values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from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b="1">
                <a:solidFill>
                  <a:srgbClr val="000000"/>
                </a:solidFill>
              </a:rPr>
              <a:t>Fields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pane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to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b="1" err="1">
                <a:solidFill>
                  <a:srgbClr val="000000"/>
                </a:solidFill>
              </a:rPr>
              <a:t>Visualizations</a:t>
            </a:r>
            <a:r>
              <a:rPr lang="nl-NL" sz="1600" b="1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pane</a:t>
            </a:r>
            <a:endParaRPr lang="nl-NL" sz="1600">
              <a:solidFill>
                <a:srgbClr val="0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nl-NL" sz="1600">
                <a:solidFill>
                  <a:srgbClr val="000000"/>
                </a:solidFill>
              </a:rPr>
              <a:t>Format </a:t>
            </a:r>
            <a:r>
              <a:rPr lang="nl-NL" sz="1600" err="1">
                <a:solidFill>
                  <a:srgbClr val="000000"/>
                </a:solidFill>
              </a:rPr>
              <a:t>and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style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the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visual</a:t>
            </a:r>
            <a:r>
              <a:rPr lang="nl-NL" sz="1600">
                <a:solidFill>
                  <a:srgbClr val="000000"/>
                </a:solidFill>
              </a:rPr>
              <a:t> in </a:t>
            </a:r>
            <a:r>
              <a:rPr lang="nl-NL" sz="1600" err="1">
                <a:solidFill>
                  <a:srgbClr val="000000"/>
                </a:solidFill>
              </a:rPr>
              <a:t>the</a:t>
            </a:r>
            <a:r>
              <a:rPr lang="nl-NL" sz="1600">
                <a:solidFill>
                  <a:srgbClr val="000000"/>
                </a:solidFill>
              </a:rPr>
              <a:t> second tab of </a:t>
            </a:r>
            <a:r>
              <a:rPr lang="nl-NL" sz="1600" err="1">
                <a:solidFill>
                  <a:srgbClr val="000000"/>
                </a:solidFill>
              </a:rPr>
              <a:t>the</a:t>
            </a:r>
            <a:r>
              <a:rPr lang="nl-NL" sz="1600">
                <a:solidFill>
                  <a:srgbClr val="000000"/>
                </a:solidFill>
              </a:rPr>
              <a:t> </a:t>
            </a:r>
            <a:r>
              <a:rPr lang="nl-NL" sz="1600" b="1" err="1">
                <a:solidFill>
                  <a:srgbClr val="000000"/>
                </a:solidFill>
              </a:rPr>
              <a:t>Visualizations</a:t>
            </a:r>
            <a:r>
              <a:rPr lang="nl-NL" sz="1600" b="1">
                <a:solidFill>
                  <a:srgbClr val="000000"/>
                </a:solidFill>
              </a:rPr>
              <a:t> </a:t>
            </a:r>
            <a:r>
              <a:rPr lang="nl-NL" sz="1600" err="1">
                <a:solidFill>
                  <a:srgbClr val="000000"/>
                </a:solidFill>
              </a:rPr>
              <a:t>pane</a:t>
            </a:r>
            <a:endParaRPr lang="nl-NL" sz="1600">
              <a:solidFill>
                <a:srgbClr val="000000"/>
              </a:solidFill>
            </a:endParaRPr>
          </a:p>
          <a:p>
            <a:endParaRPr lang="nl-NL" sz="160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FFEBB-E18A-80E1-111D-DE0365AEC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ED8C00"/>
                </a:solidFill>
                <a:ea typeface="+mj-lt"/>
                <a:cs typeface="+mj-lt"/>
              </a:rPr>
              <a:t>Create visuals in Power BI desktop</a:t>
            </a:r>
            <a:endParaRPr lang="en-US">
              <a:solidFill>
                <a:srgbClr val="ED8C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4B668-8D46-F95F-4360-16D8FB8AD2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5" name="Afbeelding 10">
            <a:extLst>
              <a:ext uri="{FF2B5EF4-FFF2-40B4-BE49-F238E27FC236}">
                <a16:creationId xmlns:a16="http://schemas.microsoft.com/office/drawing/2014/main" id="{31383B96-539F-44A4-A451-ECABE81A2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691" y="1557933"/>
            <a:ext cx="2670299" cy="51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73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CC9A741-8F83-43C6-B336-790AA4AA66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80" r="15212" b="-1"/>
          <a:stretch/>
        </p:blipFill>
        <p:spPr>
          <a:xfrm>
            <a:off x="6206776" y="1557339"/>
            <a:ext cx="4968000" cy="4608512"/>
          </a:xfrm>
          <a:prstGeom prst="rect">
            <a:avLst/>
          </a:prstGeom>
          <a:noFill/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43213BE-FB14-F929-F42F-EE2677284A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19175" y="1557339"/>
            <a:ext cx="4968000" cy="460851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cs typeface="Arial"/>
              </a:rPr>
              <a:t>Create a visual that answer the following questions:</a:t>
            </a:r>
            <a:endParaRPr lang="en-US" dirty="0"/>
          </a:p>
          <a:p>
            <a:pPr marL="228600" indent="-228600">
              <a:buAutoNum type="arabicPeriod"/>
            </a:pPr>
            <a:endParaRPr lang="en-US" sz="1800" dirty="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800" dirty="0">
                <a:cs typeface="Arial"/>
              </a:rPr>
              <a:t>Which carrier has the highest number of items?</a:t>
            </a:r>
          </a:p>
          <a:p>
            <a:pPr marL="228600" indent="-228600">
              <a:buAutoNum type="arabicPeriod"/>
            </a:pPr>
            <a:endParaRPr lang="en-US" sz="1800" dirty="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800" dirty="0">
                <a:cs typeface="Arial"/>
              </a:rPr>
              <a:t>From this carrier, what is the highest percentage of the items' status?</a:t>
            </a:r>
          </a:p>
          <a:p>
            <a:pPr marL="228600" indent="-228600">
              <a:buAutoNum type="arabicPeriod"/>
            </a:pPr>
            <a:endParaRPr lang="en-US" sz="1800" dirty="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800" dirty="0">
                <a:cs typeface="Arial"/>
              </a:rPr>
              <a:t>What is the number of items been tracked over time?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961AE25-E3AC-4320-A7FA-F95ED85D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81600"/>
            <a:ext cx="10153649" cy="921600"/>
          </a:xfrm>
        </p:spPr>
        <p:txBody>
          <a:bodyPr vert="horz" wrap="square" lIns="91440" tIns="45720" rIns="91440" bIns="45720" rtlCol="0" anchor="t">
            <a:normAutofit fontScale="90000"/>
          </a:bodyPr>
          <a:lstStyle/>
          <a:p>
            <a:r>
              <a:rPr lang="en-US" kern="1200" spc="-50" baseline="0"/>
              <a:t>Practice</a:t>
            </a:r>
            <a:r>
              <a:rPr lang="en-US" spc="-50"/>
              <a:t> time! </a:t>
            </a:r>
            <a:r>
              <a:rPr lang="en-US" spc="-50">
                <a:ea typeface="+mj-lt"/>
                <a:cs typeface="+mj-lt"/>
              </a:rPr>
              <a:t>Creating visuals in Power BI</a:t>
            </a:r>
            <a:br>
              <a:rPr lang="en-US" spc="-50"/>
            </a:br>
            <a:r>
              <a:rPr lang="en-US" spc="-50">
                <a:solidFill>
                  <a:schemeClr val="tx1"/>
                </a:solidFill>
              </a:rPr>
              <a:t>Questions</a:t>
            </a:r>
            <a:endParaRPr lang="en-US" spc="-50">
              <a:solidFill>
                <a:schemeClr val="tx1"/>
              </a:solidFill>
              <a:ea typeface="+mj-lt"/>
              <a:cs typeface="+mj-lt"/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880B0424-5E4A-AD31-2439-4319CE9241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19175" y="180000"/>
            <a:ext cx="10153649" cy="252000"/>
          </a:xfrm>
        </p:spPr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01C39610-2DB9-49D6-3926-AF7EA42AA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/>
              <a:pPr>
                <a:spcAft>
                  <a:spcPts val="600"/>
                </a:spcAft>
              </a:pPr>
              <a:t>42</a:t>
            </a:fld>
            <a:endParaRPr lang="en-GB" altLang="en-GB"/>
          </a:p>
        </p:txBody>
      </p:sp>
      <p:pic>
        <p:nvPicPr>
          <p:cNvPr id="4" name="Online Media 4" title="10 Minute Timer">
            <a:hlinkClick r:id="" action="ppaction://media"/>
            <a:extLst>
              <a:ext uri="{FF2B5EF4-FFF2-40B4-BE49-F238E27FC236}">
                <a16:creationId xmlns:a16="http://schemas.microsoft.com/office/drawing/2014/main" id="{16D3A5E8-3BAA-223B-E287-40076B5F8C8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618653" y="5598508"/>
            <a:ext cx="2008289" cy="113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1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EB2E1-C12A-A865-B920-C4317EF9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+mj-lt"/>
                <a:cs typeface="+mj-lt"/>
              </a:rPr>
              <a:t>Practice time! Creating visuals in Power BI</a:t>
            </a:r>
            <a:br>
              <a:rPr lang="en-US">
                <a:ea typeface="+mj-lt"/>
                <a:cs typeface="+mj-lt"/>
              </a:rPr>
            </a:br>
            <a:r>
              <a:rPr lang="en-US">
                <a:solidFill>
                  <a:schemeClr val="tx1"/>
                </a:solidFill>
              </a:rPr>
              <a:t>Show us your outcome!</a:t>
            </a:r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EABACFF-4B2E-942F-1F18-B88C5052E75D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3554060" y="1574800"/>
            <a:ext cx="5087055" cy="45783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01C1AB-6059-A571-1E2F-39C423B613A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2195" y="179388"/>
            <a:ext cx="10153650" cy="2524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/>
              <a:t>CBS BI &amp; Analytics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FA94A-4B7E-3C59-073C-990E7BE2CB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08725"/>
            <a:ext cx="541338" cy="360363"/>
          </a:xfrm>
        </p:spPr>
        <p:txBody>
          <a:bodyPr/>
          <a:lstStyle/>
          <a:p>
            <a:fld id="{AADD231A-F393-420E-8A14-86D5064E178E}" type="slidenum">
              <a:rPr lang="en-GB" altLang="en-GB" smtClean="0"/>
              <a:pPr/>
              <a:t>43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62375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BEA26-A5F5-446E-9749-BDE95AF83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4224" y="1575925"/>
            <a:ext cx="10318023" cy="2452610"/>
          </a:xfrm>
        </p:spPr>
        <p:txBody>
          <a:bodyPr vert="horz" lIns="0" tIns="45720" rIns="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</a:rPr>
              <a:t>When implementing business calculation, it is best to use Data Analysis Expressions (DAX) in Power BI.</a:t>
            </a:r>
            <a:endParaRPr lang="en-US" sz="1600" b="1">
              <a:solidFill>
                <a:schemeClr val="tx1"/>
              </a:solidFill>
              <a:cs typeface="Calibri" panose="020F0502020204030204"/>
            </a:endParaRPr>
          </a:p>
          <a:p>
            <a:pPr marL="347345" indent="-347345">
              <a:buFont typeface="Wingdings" panose="05000000000000000000" pitchFamily="2" charset="2"/>
              <a:buChar char="q"/>
            </a:pPr>
            <a:endParaRPr lang="en-US" sz="160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tx1"/>
                </a:solidFill>
                <a:cs typeface="Arial"/>
              </a:rPr>
              <a:t>What is DAX?</a:t>
            </a:r>
          </a:p>
          <a:p>
            <a:pPr marL="347345" indent="-347345">
              <a:buFont typeface="Wingdings" panose="05000000000000000000" pitchFamily="2" charset="2"/>
              <a:buChar char="q"/>
            </a:pPr>
            <a:r>
              <a:rPr lang="en-US" sz="1600">
                <a:solidFill>
                  <a:schemeClr val="tx1"/>
                </a:solidFill>
              </a:rPr>
              <a:t>DAX is a language that makes use of many functions and operators to build formulas, expressions or calculations. The goal is to create new information from data that already exist in your model.</a:t>
            </a:r>
            <a:endParaRPr lang="en-US" sz="1600">
              <a:solidFill>
                <a:schemeClr val="tx1"/>
              </a:solidFill>
              <a:cs typeface="Calibri"/>
            </a:endParaRPr>
          </a:p>
          <a:p>
            <a:pPr marL="347345" indent="-347345">
              <a:buFont typeface="Wingdings" panose="05000000000000000000" pitchFamily="2" charset="2"/>
              <a:buChar char="q"/>
            </a:pPr>
            <a:r>
              <a:rPr lang="en-US" sz="1600">
                <a:solidFill>
                  <a:schemeClr val="tx1"/>
                </a:solidFill>
              </a:rPr>
              <a:t>Some of DAX functions are similar to regular Excel functions, but some are not.</a:t>
            </a:r>
            <a:endParaRPr lang="en-US" sz="1600">
              <a:solidFill>
                <a:schemeClr val="tx1"/>
              </a:solidFill>
              <a:cs typeface="Calibri"/>
            </a:endParaRPr>
          </a:p>
          <a:p>
            <a:pPr marL="347345" indent="-347345">
              <a:buFont typeface="Wingdings" panose="05000000000000000000" pitchFamily="2" charset="2"/>
              <a:buChar char="q"/>
            </a:pPr>
            <a:r>
              <a:rPr lang="en-US" sz="1600">
                <a:solidFill>
                  <a:schemeClr val="tx1"/>
                </a:solidFill>
              </a:rPr>
              <a:t>To know more about DAX functions and how they are applied, you can check the </a:t>
            </a:r>
            <a:r>
              <a:rPr lang="en-US" sz="160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DAX guide</a:t>
            </a:r>
            <a:r>
              <a:rPr lang="en-US" sz="1600">
                <a:solidFill>
                  <a:schemeClr val="tx1"/>
                </a:solidFill>
              </a:rPr>
              <a:t> or </a:t>
            </a:r>
            <a:r>
              <a:rPr lang="en-US" sz="160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Microsoft’s DAX Reference page</a:t>
            </a:r>
            <a:r>
              <a:rPr lang="en-US" sz="1600">
                <a:solidFill>
                  <a:schemeClr val="tx1"/>
                </a:solidFill>
              </a:rPr>
              <a:t>.</a:t>
            </a:r>
            <a:endParaRPr lang="en-US" sz="1600">
              <a:solidFill>
                <a:schemeClr val="tx1"/>
              </a:solidFill>
              <a:cs typeface="Calibri"/>
            </a:endParaRPr>
          </a:p>
          <a:p>
            <a:pPr marL="347345" indent="-347345">
              <a:buChar char="q"/>
            </a:pPr>
            <a:endParaRPr lang="en-US" sz="1600">
              <a:solidFill>
                <a:schemeClr val="tx1"/>
              </a:solidFill>
              <a:ea typeface="+mn-lt"/>
              <a:cs typeface="+mn-lt"/>
            </a:endParaRPr>
          </a:p>
          <a:p>
            <a:endParaRPr lang="nl-NL" sz="160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B42589-D4B9-470D-95FA-20CFEF38C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KPIs in Power BI with DAX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03BC70-7D39-E9D9-3103-3E27FFC804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6" name="Picture 6" descr="Timeline&#10;&#10;Description automatically generated">
            <a:extLst>
              <a:ext uri="{FF2B5EF4-FFF2-40B4-BE49-F238E27FC236}">
                <a16:creationId xmlns:a16="http://schemas.microsoft.com/office/drawing/2014/main" id="{8A638A5A-DE7F-E011-1B88-47B6F3D43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7668" y="4467757"/>
            <a:ext cx="4657492" cy="13979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207E7B-A646-1CA2-6C67-F975E4C6E119}"/>
              </a:ext>
            </a:extLst>
          </p:cNvPr>
          <p:cNvSpPr txBox="1"/>
          <p:nvPr/>
        </p:nvSpPr>
        <p:spPr>
          <a:xfrm>
            <a:off x="505523" y="3999570"/>
            <a:ext cx="6246541" cy="22929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cs typeface="Segoe UI"/>
              </a:rPr>
              <a:t>​</a:t>
            </a:r>
          </a:p>
          <a:p>
            <a:r>
              <a:rPr lang="en-US" sz="1100" b="1">
                <a:solidFill>
                  <a:srgbClr val="262626"/>
                </a:solidFill>
                <a:cs typeface="Segoe UI"/>
              </a:rPr>
              <a:t>What are DAX syntax elements?</a:t>
            </a:r>
            <a:r>
              <a:rPr lang="en-US" sz="1100">
                <a:cs typeface="Segoe UI"/>
              </a:rPr>
              <a:t>​</a:t>
            </a:r>
          </a:p>
          <a:p>
            <a:endParaRPr lang="en-US" sz="1100">
              <a:solidFill>
                <a:srgbClr val="000000"/>
              </a:solidFill>
              <a:cs typeface="Segoe UI"/>
            </a:endParaRPr>
          </a:p>
          <a:p>
            <a:r>
              <a:rPr lang="en-US" sz="1100" b="1">
                <a:solidFill>
                  <a:srgbClr val="FF0000"/>
                </a:solidFill>
                <a:cs typeface="Segoe UI"/>
              </a:rPr>
              <a:t>A.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 The measure name, 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Total Sales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.</a:t>
            </a:r>
            <a:r>
              <a:rPr lang="en-US" sz="1100">
                <a:cs typeface="Segoe UI"/>
              </a:rPr>
              <a:t>​</a:t>
            </a:r>
          </a:p>
          <a:p>
            <a:r>
              <a:rPr lang="en-US" sz="1100" b="1">
                <a:solidFill>
                  <a:srgbClr val="FF0000"/>
                </a:solidFill>
                <a:cs typeface="Segoe UI"/>
              </a:rPr>
              <a:t>B.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 The equals sign operator (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=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), which indicates the beginning of the formula. When calculated, it will return a result.</a:t>
            </a:r>
            <a:r>
              <a:rPr lang="en-US" sz="1100">
                <a:cs typeface="Segoe UI"/>
              </a:rPr>
              <a:t>​</a:t>
            </a:r>
          </a:p>
          <a:p>
            <a:r>
              <a:rPr lang="en-US" sz="1100" b="1">
                <a:solidFill>
                  <a:srgbClr val="FF0000"/>
                </a:solidFill>
                <a:cs typeface="Segoe UI"/>
              </a:rPr>
              <a:t>C.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 The DAX function 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SUM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, which adds up all of the numbers in the 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Sales[</a:t>
            </a:r>
            <a:r>
              <a:rPr lang="en-US" sz="1100" b="1" err="1">
                <a:solidFill>
                  <a:srgbClr val="262626"/>
                </a:solidFill>
                <a:cs typeface="Segoe UI"/>
              </a:rPr>
              <a:t>SalesAmount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]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 column. You’ll learn more about functions later.</a:t>
            </a:r>
            <a:r>
              <a:rPr lang="en-US" sz="1100">
                <a:cs typeface="Segoe UI"/>
              </a:rPr>
              <a:t>​</a:t>
            </a:r>
          </a:p>
          <a:p>
            <a:r>
              <a:rPr lang="en-US" sz="1100" b="1">
                <a:solidFill>
                  <a:srgbClr val="FF0000"/>
                </a:solidFill>
                <a:cs typeface="Segoe UI"/>
              </a:rPr>
              <a:t>D.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 Parenthesis 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()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, which surround an expression that contains one or more arguments. Most functions require at least one argument. An argument passes a value to a function.</a:t>
            </a:r>
            <a:r>
              <a:rPr lang="en-US" sz="1100">
                <a:cs typeface="Segoe UI"/>
              </a:rPr>
              <a:t>​</a:t>
            </a:r>
          </a:p>
          <a:p>
            <a:r>
              <a:rPr lang="en-US" sz="1100" b="1">
                <a:solidFill>
                  <a:srgbClr val="FF0000"/>
                </a:solidFill>
                <a:cs typeface="Segoe UI"/>
              </a:rPr>
              <a:t>E.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 The referenced table, 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Sales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.</a:t>
            </a:r>
            <a:r>
              <a:rPr lang="en-US" sz="1100">
                <a:cs typeface="Segoe UI"/>
              </a:rPr>
              <a:t>​</a:t>
            </a:r>
          </a:p>
          <a:p>
            <a:r>
              <a:rPr lang="en-US" sz="1100" b="1">
                <a:solidFill>
                  <a:srgbClr val="FF0000"/>
                </a:solidFill>
                <a:cs typeface="Segoe UI"/>
              </a:rPr>
              <a:t>F.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 The referenced column, 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[</a:t>
            </a:r>
            <a:r>
              <a:rPr lang="en-US" sz="1100" b="1" err="1">
                <a:solidFill>
                  <a:srgbClr val="262626"/>
                </a:solidFill>
                <a:cs typeface="Segoe UI"/>
              </a:rPr>
              <a:t>SalesAmount</a:t>
            </a:r>
            <a:r>
              <a:rPr lang="en-US" sz="1100" b="1">
                <a:solidFill>
                  <a:srgbClr val="262626"/>
                </a:solidFill>
                <a:cs typeface="Segoe UI"/>
              </a:rPr>
              <a:t>]</a:t>
            </a:r>
            <a:r>
              <a:rPr lang="en-US" sz="1100">
                <a:solidFill>
                  <a:srgbClr val="262626"/>
                </a:solidFill>
                <a:cs typeface="Segoe UI"/>
              </a:rPr>
              <a:t>, in the Sales table. With this argument, the SUM function knows on which column to aggregate a SUM.</a:t>
            </a:r>
            <a:r>
              <a:rPr lang="en-US" sz="1100">
                <a:cs typeface="Segoe U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40655020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43213BE-FB14-F929-F42F-EE2677284A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19175" y="1557339"/>
            <a:ext cx="3304610" cy="4933755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>
                <a:ea typeface="+mn-lt"/>
                <a:cs typeface="+mn-lt"/>
              </a:rPr>
              <a:t>In the </a:t>
            </a:r>
            <a:r>
              <a:rPr lang="en-US" sz="1200" dirty="0" err="1">
                <a:ea typeface="+mn-lt"/>
                <a:cs typeface="+mn-lt"/>
              </a:rPr>
              <a:t>the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b="1" dirty="0">
                <a:ea typeface="+mn-lt"/>
                <a:cs typeface="+mn-lt"/>
              </a:rPr>
              <a:t>Modeling</a:t>
            </a:r>
            <a:r>
              <a:rPr lang="en-US" sz="1200" dirty="0">
                <a:ea typeface="+mn-lt"/>
                <a:cs typeface="+mn-lt"/>
              </a:rPr>
              <a:t> tab press </a:t>
            </a:r>
            <a:r>
              <a:rPr lang="en-US" sz="1200" b="1" dirty="0">
                <a:ea typeface="+mn-lt"/>
                <a:cs typeface="+mn-lt"/>
              </a:rPr>
              <a:t>New Measure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ea typeface="+mn-lt"/>
                <a:cs typeface="+mn-lt"/>
              </a:rPr>
              <a:t>A box with   Measure =         will pop-up at the top of the screen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ea typeface="+mn-lt"/>
                <a:cs typeface="+mn-lt"/>
              </a:rPr>
              <a:t>Here you can create a measure using </a:t>
            </a:r>
            <a:r>
              <a:rPr lang="en-US" sz="1200" b="1" dirty="0">
                <a:ea typeface="+mn-lt"/>
                <a:cs typeface="+mn-lt"/>
              </a:rPr>
              <a:t>DAX </a:t>
            </a:r>
            <a:r>
              <a:rPr lang="en-US" sz="1200" dirty="0">
                <a:ea typeface="+mn-lt"/>
                <a:cs typeface="+mn-lt"/>
              </a:rPr>
              <a:t>for:</a:t>
            </a:r>
          </a:p>
          <a:p>
            <a:pPr marL="228600" indent="-228600">
              <a:buAutoNum type="arabicPeriod"/>
            </a:pPr>
            <a:r>
              <a:rPr lang="en-US" sz="1200" dirty="0">
                <a:ea typeface="+mn-lt"/>
                <a:cs typeface="+mn-lt"/>
              </a:rPr>
              <a:t>Counts </a:t>
            </a:r>
          </a:p>
          <a:p>
            <a:pPr marL="496570" lvl="1" indent="-228600"/>
            <a:r>
              <a:rPr lang="en-US" sz="1200" dirty="0">
                <a:ea typeface="+mn-lt"/>
                <a:cs typeface="+mn-lt"/>
              </a:rPr>
              <a:t>Count (distinct) barcodes - (COUNT(barcodes))</a:t>
            </a:r>
          </a:p>
          <a:p>
            <a:pPr marL="228600" indent="-228600">
              <a:buAutoNum type="arabicPeriod"/>
            </a:pPr>
            <a:r>
              <a:rPr lang="en-US" sz="1200" dirty="0" err="1">
                <a:ea typeface="+mn-lt"/>
                <a:cs typeface="+mn-lt"/>
              </a:rPr>
              <a:t>Sumations</a:t>
            </a:r>
            <a:endParaRPr lang="en-US" sz="1200" dirty="0">
              <a:ea typeface="+mn-lt"/>
              <a:cs typeface="+mn-lt"/>
            </a:endParaRPr>
          </a:p>
          <a:p>
            <a:pPr marL="496570" lvl="1" indent="-228600"/>
            <a:r>
              <a:rPr lang="en-US" sz="1200" dirty="0">
                <a:ea typeface="+mn-lt"/>
                <a:cs typeface="+mn-lt"/>
              </a:rPr>
              <a:t>Get total weight/revenue/costs - (SUM(</a:t>
            </a:r>
            <a:r>
              <a:rPr lang="en-US" sz="1200" dirty="0" err="1">
                <a:ea typeface="+mn-lt"/>
                <a:cs typeface="+mn-lt"/>
              </a:rPr>
              <a:t>item_weight</a:t>
            </a:r>
            <a:r>
              <a:rPr lang="en-US" sz="1200" dirty="0">
                <a:ea typeface="+mn-lt"/>
                <a:cs typeface="+mn-lt"/>
              </a:rPr>
              <a:t>)))</a:t>
            </a:r>
          </a:p>
          <a:p>
            <a:pPr marL="228600" indent="-228600">
              <a:buAutoNum type="arabicPeriod"/>
            </a:pPr>
            <a:r>
              <a:rPr lang="en-US" sz="1200" dirty="0">
                <a:ea typeface="+mn-lt"/>
                <a:cs typeface="+mn-lt"/>
              </a:rPr>
              <a:t>Percentages</a:t>
            </a:r>
          </a:p>
          <a:p>
            <a:pPr marL="496570" lvl="1" indent="-228600">
              <a:buFont typeface="Arial" panose="05000000000000000000" pitchFamily="2" charset="2"/>
              <a:buChar char="–"/>
            </a:pPr>
            <a:r>
              <a:rPr lang="en-US" sz="1200" dirty="0">
                <a:ea typeface="+mn-lt"/>
                <a:cs typeface="+mn-lt"/>
              </a:rPr>
              <a:t>Percentage of volume that is delivered - COUNT(</a:t>
            </a:r>
            <a:r>
              <a:rPr lang="en-US" sz="1200" dirty="0" err="1">
                <a:ea typeface="+mn-lt"/>
                <a:cs typeface="+mn-lt"/>
              </a:rPr>
              <a:t>items_delivered</a:t>
            </a:r>
            <a:r>
              <a:rPr lang="en-US" sz="1200" dirty="0">
                <a:ea typeface="+mn-lt"/>
                <a:cs typeface="+mn-lt"/>
              </a:rPr>
              <a:t>))/COUNT(</a:t>
            </a:r>
            <a:r>
              <a:rPr lang="en-US" sz="1200" dirty="0" err="1">
                <a:ea typeface="+mn-lt"/>
                <a:cs typeface="+mn-lt"/>
              </a:rPr>
              <a:t>items_total</a:t>
            </a:r>
            <a:r>
              <a:rPr lang="en-US" sz="1200" dirty="0">
                <a:ea typeface="+mn-lt"/>
                <a:cs typeface="+mn-lt"/>
              </a:rPr>
              <a:t>)</a:t>
            </a:r>
          </a:p>
          <a:p>
            <a:pPr marL="228600" indent="-228600">
              <a:buAutoNum type="arabicPeriod"/>
            </a:pPr>
            <a:r>
              <a:rPr lang="en-US" sz="1200" dirty="0">
                <a:ea typeface="+mn-lt"/>
                <a:cs typeface="+mn-lt"/>
              </a:rPr>
              <a:t>Averages</a:t>
            </a:r>
          </a:p>
          <a:p>
            <a:pPr marL="496570" lvl="1" indent="-228600"/>
            <a:r>
              <a:rPr lang="en-US" sz="1200" dirty="0">
                <a:ea typeface="+mn-lt"/>
                <a:cs typeface="+mn-lt"/>
              </a:rPr>
              <a:t>Average weight per item (AVERAGE(</a:t>
            </a:r>
            <a:r>
              <a:rPr lang="en-US" sz="1200" dirty="0" err="1">
                <a:ea typeface="+mn-lt"/>
                <a:cs typeface="+mn-lt"/>
              </a:rPr>
              <a:t>item_weight</a:t>
            </a:r>
            <a:r>
              <a:rPr lang="en-US" sz="1200" dirty="0">
                <a:ea typeface="+mn-lt"/>
                <a:cs typeface="+mn-lt"/>
              </a:rPr>
              <a:t>))</a:t>
            </a:r>
          </a:p>
          <a:p>
            <a:pPr marL="228600" indent="-228600">
              <a:buAutoNum type="arabicPeriod"/>
            </a:pPr>
            <a:endParaRPr lang="en-US" sz="1200" dirty="0">
              <a:cs typeface="Arial"/>
            </a:endParaRPr>
          </a:p>
          <a:p>
            <a:pPr marL="228600" indent="-228600">
              <a:buAutoNum type="arabicPeriod"/>
            </a:pPr>
            <a:endParaRPr lang="en-US" sz="1200" dirty="0">
              <a:cs typeface="Arial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961AE25-E3AC-4320-A7FA-F95ED85D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81600"/>
            <a:ext cx="10153649" cy="92160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pc="-50">
                <a:ea typeface="+mj-lt"/>
                <a:cs typeface="+mj-lt"/>
              </a:rPr>
              <a:t>Creating KPIs with DAX in Power BI</a:t>
            </a:r>
            <a:endParaRPr lang="en-US" spc="-5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880B0424-5E4A-AD31-2439-4319CE9241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19175" y="180000"/>
            <a:ext cx="10153649" cy="252000"/>
          </a:xfrm>
        </p:spPr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01C39610-2DB9-49D6-3926-AF7EA42AA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014" y="6565233"/>
            <a:ext cx="10974681" cy="360000"/>
          </a:xfrm>
        </p:spPr>
        <p:txBody>
          <a:bodyPr/>
          <a:lstStyle/>
          <a:p>
            <a:r>
              <a:rPr lang="en-US" dirty="0"/>
              <a:t>Follow up interest course: </a:t>
            </a:r>
            <a:r>
              <a:rPr lang="en-US" dirty="0">
                <a:ea typeface="+mn-lt"/>
                <a:cs typeface="+mn-lt"/>
                <a:hlinkClick r:id="rId2"/>
              </a:rPr>
              <a:t>Excel Business Intelligence: Power Pivot and DAX Online Class | LinkedIn Learning, formerly Lynda.com</a:t>
            </a:r>
            <a:endParaRPr lang="en-US" dirty="0"/>
          </a:p>
          <a:p>
            <a:pPr>
              <a:spcAft>
                <a:spcPts val="600"/>
              </a:spcAft>
            </a:pPr>
            <a:endParaRPr lang="en-US" dirty="0">
              <a:latin typeface="-apple-syste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95CB30-36DB-CB8F-9138-B81D4C4F4AF3}"/>
              </a:ext>
            </a:extLst>
          </p:cNvPr>
          <p:cNvSpPr/>
          <p:nvPr/>
        </p:nvSpPr>
        <p:spPr>
          <a:xfrm>
            <a:off x="1882749" y="1815893"/>
            <a:ext cx="1069278" cy="2546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endParaRPr lang="en-US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 descr="[video-to-gif output image]">
            <a:extLst>
              <a:ext uri="{FF2B5EF4-FFF2-40B4-BE49-F238E27FC236}">
                <a16:creationId xmlns:a16="http://schemas.microsoft.com/office/drawing/2014/main" id="{CC413243-7924-A240-3D1E-5C67F38EA2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089" y="1867862"/>
            <a:ext cx="7310437" cy="392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422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CC9A741-8F83-43C6-B336-790AA4AA66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80" r="15212" b="-1"/>
          <a:stretch/>
        </p:blipFill>
        <p:spPr>
          <a:xfrm>
            <a:off x="6206776" y="1557339"/>
            <a:ext cx="4968000" cy="4608512"/>
          </a:xfrm>
          <a:prstGeom prst="rect">
            <a:avLst/>
          </a:prstGeom>
          <a:noFill/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43213BE-FB14-F929-F42F-EE2677284A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19175" y="1557339"/>
            <a:ext cx="4968000" cy="4608512"/>
          </a:xfrm>
        </p:spPr>
        <p:txBody>
          <a:bodyPr/>
          <a:lstStyle/>
          <a:p>
            <a:pPr marL="0" indent="0">
              <a:buNone/>
            </a:pPr>
            <a:r>
              <a:rPr lang="en-US" sz="1600">
                <a:cs typeface="Arial"/>
              </a:rPr>
              <a:t>Create a tailored Measurement that calculates the following KPIs:</a:t>
            </a:r>
          </a:p>
          <a:p>
            <a:pPr marL="0" indent="0">
              <a:buNone/>
            </a:pPr>
            <a:endParaRPr lang="en-US" sz="160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600">
                <a:cs typeface="Arial"/>
              </a:rPr>
              <a:t>Calculate the date difference between the items' creation date and last tracked event. </a:t>
            </a:r>
          </a:p>
          <a:p>
            <a:pPr marL="228600" indent="-228600">
              <a:buAutoNum type="arabicPeriod"/>
            </a:pPr>
            <a:endParaRPr lang="en-US" sz="160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600">
                <a:cs typeface="Arial"/>
              </a:rPr>
              <a:t>Calculate the average of weight (g) of items per carrier and service provided.</a:t>
            </a:r>
          </a:p>
          <a:p>
            <a:pPr marL="228600" indent="-228600">
              <a:buAutoNum type="arabicPeriod"/>
            </a:pPr>
            <a:endParaRPr lang="en-US" sz="1600">
              <a:cs typeface="Arial"/>
            </a:endParaRPr>
          </a:p>
          <a:p>
            <a:pPr marL="228600" indent="-228600">
              <a:buAutoNum type="arabicPeriod"/>
            </a:pPr>
            <a:r>
              <a:rPr lang="en-US" sz="1600">
                <a:cs typeface="Arial"/>
              </a:rPr>
              <a:t>Calculate the total amount of value of "IN TRANSIT" items for each carrier.</a:t>
            </a:r>
          </a:p>
          <a:p>
            <a:pPr marL="228600" indent="-228600">
              <a:buAutoNum type="arabicPeriod"/>
            </a:pPr>
            <a:endParaRPr lang="en-US" sz="1600">
              <a:cs typeface="Arial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961AE25-E3AC-4320-A7FA-F95ED85D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81600"/>
            <a:ext cx="10153649" cy="921600"/>
          </a:xfrm>
        </p:spPr>
        <p:txBody>
          <a:bodyPr vert="horz" wrap="square" lIns="91440" tIns="45720" rIns="91440" bIns="45720" rtlCol="0" anchor="t">
            <a:normAutofit fontScale="90000"/>
          </a:bodyPr>
          <a:lstStyle/>
          <a:p>
            <a:r>
              <a:rPr lang="en-US" kern="1200" spc="-50" baseline="0"/>
              <a:t>Practice</a:t>
            </a:r>
            <a:r>
              <a:rPr lang="en-US" spc="-50"/>
              <a:t> time! </a:t>
            </a:r>
            <a:r>
              <a:rPr lang="en-US" spc="-50">
                <a:ea typeface="+mj-lt"/>
                <a:cs typeface="+mj-lt"/>
              </a:rPr>
              <a:t>Creating KPIs with DAX in Power BI</a:t>
            </a:r>
            <a:br>
              <a:rPr lang="en-US" spc="-50"/>
            </a:br>
            <a:r>
              <a:rPr lang="en-US" spc="-50">
                <a:solidFill>
                  <a:schemeClr val="tx1"/>
                </a:solidFill>
              </a:rPr>
              <a:t>Questions</a:t>
            </a:r>
            <a:endParaRPr lang="en-US" spc="-50">
              <a:solidFill>
                <a:schemeClr val="tx1"/>
              </a:solidFill>
              <a:ea typeface="+mj-lt"/>
              <a:cs typeface="+mj-lt"/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880B0424-5E4A-AD31-2439-4319CE9241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19175" y="180000"/>
            <a:ext cx="10153649" cy="252000"/>
          </a:xfrm>
        </p:spPr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01C39610-2DB9-49D6-3926-AF7EA42AA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588" y="6308724"/>
            <a:ext cx="541867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AADD231A-F393-420E-8A14-86D5064E178E}" type="slidenum">
              <a:rPr lang="en-GB" altLang="en-GB" smtClean="0"/>
              <a:pPr>
                <a:spcAft>
                  <a:spcPts val="600"/>
                </a:spcAft>
              </a:pPr>
              <a:t>46</a:t>
            </a:fld>
            <a:endParaRPr lang="en-GB" altLang="en-GB"/>
          </a:p>
        </p:txBody>
      </p:sp>
      <p:pic>
        <p:nvPicPr>
          <p:cNvPr id="4" name="Online Media 4" title="10 Minute Timer">
            <a:hlinkClick r:id="" action="ppaction://media"/>
            <a:extLst>
              <a:ext uri="{FF2B5EF4-FFF2-40B4-BE49-F238E27FC236}">
                <a16:creationId xmlns:a16="http://schemas.microsoft.com/office/drawing/2014/main" id="{580912EE-0428-F650-F659-8B2440A2CEB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618653" y="5598508"/>
            <a:ext cx="2008289" cy="113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9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EB2E1-C12A-A865-B920-C4317EF9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+mj-lt"/>
                <a:cs typeface="+mj-lt"/>
              </a:rPr>
              <a:t>Practice time! Creating visuals in Power BI</a:t>
            </a:r>
            <a:br>
              <a:rPr lang="en-US">
                <a:ea typeface="+mj-lt"/>
                <a:cs typeface="+mj-lt"/>
              </a:rPr>
            </a:br>
            <a:r>
              <a:rPr lang="en-US">
                <a:solidFill>
                  <a:schemeClr val="tx1"/>
                </a:solidFill>
              </a:rPr>
              <a:t>Show us your outcome!</a:t>
            </a:r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EABACFF-4B2E-942F-1F18-B88C5052E75D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3554060" y="1574800"/>
            <a:ext cx="5087055" cy="45783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01C1AB-6059-A571-1E2F-39C423B613A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22195" y="179388"/>
            <a:ext cx="10153650" cy="2524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vi-VN" dirty="0"/>
              <a:t>PowerBI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FA94A-4B7E-3C59-073C-990E7BE2CB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08725"/>
            <a:ext cx="541338" cy="360363"/>
          </a:xfrm>
        </p:spPr>
        <p:txBody>
          <a:bodyPr/>
          <a:lstStyle/>
          <a:p>
            <a:fld id="{AADD231A-F393-420E-8A14-86D5064E178E}" type="slidenum">
              <a:rPr lang="en-GB" altLang="en-GB" smtClean="0"/>
              <a:pPr/>
              <a:t>47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7441692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574950-09D4-4590-B332-0BFF4BC86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2412" y="4671280"/>
            <a:ext cx="8061919" cy="1080000"/>
          </a:xfrm>
        </p:spPr>
        <p:txBody>
          <a:bodyPr wrap="square" anchor="t">
            <a:normAutofit/>
          </a:bodyPr>
          <a:lstStyle/>
          <a:p>
            <a:r>
              <a:rPr lang="en-US" dirty="0">
                <a:latin typeface="Akkurat Pro Light"/>
              </a:rPr>
              <a:t>Via Power BI in Workspace</a:t>
            </a:r>
            <a:endParaRPr lang="nl-NL" dirty="0">
              <a:latin typeface="Akkurat Pro Ligh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CD25AB-C7FC-416D-908D-AA4872540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13" y="3050936"/>
            <a:ext cx="8061919" cy="1476000"/>
          </a:xfrm>
        </p:spPr>
        <p:txBody>
          <a:bodyPr wrap="square" anchor="b">
            <a:normAutofit/>
          </a:bodyPr>
          <a:lstStyle/>
          <a:p>
            <a:r>
              <a:rPr lang="en-US">
                <a:latin typeface="Akkurat Pro"/>
              </a:rPr>
              <a:t>Publish Power BI dashboard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68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ED1E69-ABE1-971F-37CC-0BDD3AFEF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Publishing report on Power BI report server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B21CC-05D6-40D8-7311-055EED5065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pic>
        <p:nvPicPr>
          <p:cNvPr id="6" name="Picture 6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7F05AEC9-D637-633B-4AD9-F533ECF47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147" y="2503763"/>
            <a:ext cx="7863468" cy="40357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896C84-A6AF-A497-D4E5-DFB3ACFC0763}"/>
              </a:ext>
            </a:extLst>
          </p:cNvPr>
          <p:cNvSpPr txBox="1"/>
          <p:nvPr/>
        </p:nvSpPr>
        <p:spPr>
          <a:xfrm>
            <a:off x="1017142" y="1779141"/>
            <a:ext cx="1015771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cs typeface="Arial"/>
              </a:rPr>
              <a:t>Power BI reports ready to be published on a Power BI Report Server or your own Workspace. </a:t>
            </a:r>
            <a:endParaRPr lang="en-US" sz="14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10632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2F24AB-2BB8-4D9A-A69B-93A271B85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914400" indent="-448945">
              <a:buFont typeface="Wingdings" panose="05000000000000000000" pitchFamily="2" charset="2"/>
              <a:buChar char="q"/>
            </a:pPr>
            <a:r>
              <a:rPr lang="en-US" sz="1400"/>
              <a:t>Introduction into Power BI and Power BI in AWS Workspace.</a:t>
            </a:r>
            <a:endParaRPr lang="en-US" sz="1400">
              <a:cs typeface="Arial"/>
            </a:endParaRPr>
          </a:p>
          <a:p>
            <a:pPr marL="914400" indent="-448945">
              <a:buFont typeface="Wingdings" panose="05000000000000000000" pitchFamily="2" charset="2"/>
              <a:buChar char="q"/>
            </a:pPr>
            <a:r>
              <a:rPr lang="en-US" sz="1400"/>
              <a:t>Connecting to data sources via Power BI in AWS Workspace:</a:t>
            </a:r>
            <a:endParaRPr lang="en-US" sz="1400">
              <a:cs typeface="Arial"/>
            </a:endParaRPr>
          </a:p>
          <a:p>
            <a:pPr marL="1206500" lvl="1" indent="-448945">
              <a:buFont typeface="Wingdings" panose="05000000000000000000" pitchFamily="2" charset="2"/>
              <a:buChar char="q"/>
            </a:pPr>
            <a:r>
              <a:rPr lang="en-US" sz="1400"/>
              <a:t>Excel/CSV data dumps</a:t>
            </a:r>
            <a:endParaRPr lang="en-US" sz="1400">
              <a:cs typeface="Arial"/>
            </a:endParaRPr>
          </a:p>
          <a:p>
            <a:pPr marL="1206500" lvl="1" indent="-448945">
              <a:buFont typeface="Wingdings" panose="05000000000000000000" pitchFamily="2" charset="2"/>
              <a:buChar char="q"/>
            </a:pPr>
            <a:r>
              <a:rPr lang="en-US" sz="1400"/>
              <a:t>Redshift data warehouse</a:t>
            </a:r>
            <a:endParaRPr lang="en-US" sz="1400">
              <a:cs typeface="Arial"/>
            </a:endParaRPr>
          </a:p>
          <a:p>
            <a:pPr marL="914400" indent="-448945">
              <a:buFont typeface="Wingdings" panose="05000000000000000000" pitchFamily="2" charset="2"/>
              <a:buChar char="q"/>
            </a:pPr>
            <a:r>
              <a:rPr lang="en-US" sz="1400">
                <a:cs typeface="Calibri"/>
              </a:rPr>
              <a:t>Explore data or make changes in Power BI</a:t>
            </a:r>
          </a:p>
          <a:p>
            <a:pPr marL="1206500" lvl="1" indent="-448945">
              <a:buFont typeface="Wingdings" panose="05000000000000000000" pitchFamily="2" charset="2"/>
              <a:buChar char="q"/>
            </a:pPr>
            <a:r>
              <a:rPr lang="en-US" sz="1400"/>
              <a:t>Load data</a:t>
            </a:r>
            <a:endParaRPr lang="en-US" sz="1400">
              <a:cs typeface="Arial"/>
            </a:endParaRPr>
          </a:p>
          <a:p>
            <a:pPr marL="1206500" lvl="1" indent="-448945">
              <a:buFont typeface="Wingdings" panose="05000000000000000000" pitchFamily="2" charset="2"/>
              <a:buChar char="q"/>
            </a:pPr>
            <a:r>
              <a:rPr lang="en-US" sz="1400">
                <a:cs typeface="Calibri"/>
              </a:rPr>
              <a:t>Explore data and preprocessing</a:t>
            </a:r>
          </a:p>
          <a:p>
            <a:pPr marL="1206500" lvl="1" indent="-448945">
              <a:buFont typeface="Wingdings" panose="05000000000000000000" pitchFamily="2" charset="2"/>
              <a:buChar char="q"/>
            </a:pPr>
            <a:r>
              <a:rPr lang="en-US" sz="1400"/>
              <a:t>Create data visuals and filters</a:t>
            </a:r>
            <a:endParaRPr lang="en-US" sz="1400">
              <a:cs typeface="Calibri"/>
            </a:endParaRPr>
          </a:p>
          <a:p>
            <a:pPr marL="1206500" lvl="1" indent="-448945">
              <a:buFont typeface="Wingdings" panose="05000000000000000000" pitchFamily="2" charset="2"/>
              <a:buChar char="q"/>
            </a:pPr>
            <a:r>
              <a:rPr lang="en-US" sz="1400"/>
              <a:t>Publish reports for others to view</a:t>
            </a:r>
            <a:endParaRPr lang="en-US" sz="1400">
              <a:cs typeface="Arial"/>
            </a:endParaRPr>
          </a:p>
          <a:p>
            <a:pPr marL="1206500" lvl="1" indent="-448945">
              <a:buFont typeface="Wingdings" panose="05000000000000000000" pitchFamily="2" charset="2"/>
              <a:buChar char="q"/>
            </a:pPr>
            <a:endParaRPr lang="en-US" sz="1400">
              <a:cs typeface="Arial"/>
            </a:endParaRPr>
          </a:p>
          <a:p>
            <a:pPr marL="757555" lvl="1" indent="0">
              <a:buNone/>
            </a:pPr>
            <a:endParaRPr lang="en-US" sz="1400">
              <a:cs typeface="Arial"/>
            </a:endParaRPr>
          </a:p>
          <a:p>
            <a:pPr marL="938530">
              <a:buFont typeface="Wingdings" panose="05000000000000000000" pitchFamily="2" charset="2"/>
              <a:buChar char="q"/>
            </a:pPr>
            <a:endParaRPr lang="en-US" sz="140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E8A34-8252-42C9-B16A-716F3DF6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this session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D83AB-80F1-59C9-CEB3-ADA9778E1B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</p:spTree>
    <p:extLst>
      <p:ext uri="{BB962C8B-B14F-4D97-AF65-F5344CB8AC3E}">
        <p14:creationId xmlns:p14="http://schemas.microsoft.com/office/powerpoint/2010/main" val="28779536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2F24AB-2BB8-4D9A-A69B-93A271B85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465455" indent="0">
              <a:buNone/>
            </a:pPr>
            <a:endParaRPr lang="en-US" sz="1400">
              <a:cs typeface="Arial"/>
            </a:endParaRPr>
          </a:p>
          <a:p>
            <a:pPr marL="1206500" lvl="1" indent="-448945">
              <a:buFont typeface="Wingdings" panose="05000000000000000000" pitchFamily="2" charset="2"/>
              <a:buChar char="q"/>
            </a:pPr>
            <a:endParaRPr lang="en-US" sz="1400">
              <a:cs typeface="Arial"/>
            </a:endParaRPr>
          </a:p>
          <a:p>
            <a:pPr marL="757555" lvl="1" indent="0">
              <a:buNone/>
            </a:pPr>
            <a:endParaRPr lang="en-US" sz="1400">
              <a:cs typeface="Arial"/>
            </a:endParaRPr>
          </a:p>
          <a:p>
            <a:pPr marL="938530">
              <a:buFont typeface="Wingdings" panose="05000000000000000000" pitchFamily="2" charset="2"/>
              <a:buChar char="q"/>
            </a:pPr>
            <a:endParaRPr lang="en-US" sz="140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E8A34-8252-42C9-B16A-716F3DF6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Recommended follow up trainings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D83AB-80F1-59C9-CEB3-ADA9778E1B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05FE87-8370-8A7C-82F4-DBEFB2B99F89}"/>
              </a:ext>
            </a:extLst>
          </p:cNvPr>
          <p:cNvSpPr txBox="1"/>
          <p:nvPr/>
        </p:nvSpPr>
        <p:spPr>
          <a:xfrm>
            <a:off x="987846" y="1786569"/>
            <a:ext cx="468951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hlinkClick r:id="rId2"/>
              </a:rPr>
              <a:t>Power BI for Excel Users - Work Smarter, Grow Faster</a:t>
            </a:r>
            <a:endParaRPr lang="en-US"/>
          </a:p>
        </p:txBody>
      </p:sp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02FD0543-1233-82F6-A973-4CB4C6503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461" y="2156554"/>
            <a:ext cx="5543319" cy="456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90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2F24AB-2BB8-4D9A-A69B-93A271B85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465455" indent="0">
              <a:buNone/>
            </a:pPr>
            <a:endParaRPr lang="en-US" sz="1400">
              <a:cs typeface="Arial"/>
            </a:endParaRPr>
          </a:p>
          <a:p>
            <a:pPr marL="1206500" lvl="1" indent="-448945">
              <a:buFont typeface="Wingdings" panose="05000000000000000000" pitchFamily="2" charset="2"/>
              <a:buChar char="q"/>
            </a:pPr>
            <a:endParaRPr lang="en-US" sz="1400">
              <a:cs typeface="Arial"/>
            </a:endParaRPr>
          </a:p>
          <a:p>
            <a:pPr marL="757555" lvl="1" indent="0">
              <a:buNone/>
            </a:pPr>
            <a:endParaRPr lang="en-US" sz="1400">
              <a:cs typeface="Arial"/>
            </a:endParaRPr>
          </a:p>
          <a:p>
            <a:pPr marL="938530">
              <a:buFont typeface="Wingdings" panose="05000000000000000000" pitchFamily="2" charset="2"/>
              <a:buChar char="q"/>
            </a:pPr>
            <a:endParaRPr lang="en-US" sz="140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E8A34-8252-42C9-B16A-716F3DF6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Recommended follow up trainings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D83AB-80F1-59C9-CEB3-ADA9778E1B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vi-VN" dirty="0"/>
              <a:t>PowerBI Workshop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05FE87-8370-8A7C-82F4-DBEFB2B99F89}"/>
              </a:ext>
            </a:extLst>
          </p:cNvPr>
          <p:cNvSpPr txBox="1"/>
          <p:nvPr/>
        </p:nvSpPr>
        <p:spPr>
          <a:xfrm>
            <a:off x="987846" y="1786569"/>
            <a:ext cx="569939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udemy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Certified: Data Analyst Associate with Power BI</a:t>
            </a:r>
            <a:endParaRPr lang="en-US" b="1">
              <a:solidFill>
                <a:schemeClr val="tx2">
                  <a:lumMod val="60000"/>
                  <a:lumOff val="40000"/>
                </a:schemeClr>
              </a:solidFill>
              <a:latin typeface="udemy sans"/>
            </a:endParaRPr>
          </a:p>
        </p:txBody>
      </p:sp>
      <p:pic>
        <p:nvPicPr>
          <p:cNvPr id="5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2B3AB9B-EE0D-8B8B-B0D6-2A45FD1D8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701" y="2354027"/>
            <a:ext cx="5772838" cy="408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780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D6ABB-F968-7E16-AA85-0271ACEE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D52C22-39D4-762C-6512-15E6ED193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989" r="1652" b="-1"/>
          <a:stretch/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BC0FAC5F-D0F4-04BA-C479-EF160CE651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6"/>
          <a:stretch/>
        </p:blipFill>
        <p:spPr>
          <a:xfrm>
            <a:off x="926692" y="1684790"/>
            <a:ext cx="3016043" cy="30740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091AA8-BEBC-9B19-C2C0-CC1D3223BC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33" t="36364" r="25407" b="14832"/>
          <a:stretch/>
        </p:blipFill>
        <p:spPr>
          <a:xfrm>
            <a:off x="1156519" y="1956620"/>
            <a:ext cx="2556388" cy="25072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E168B7-6D3D-94FF-C312-F69C4F7A1C76}"/>
              </a:ext>
            </a:extLst>
          </p:cNvPr>
          <p:cNvSpPr txBox="1">
            <a:spLocks/>
          </p:cNvSpPr>
          <p:nvPr/>
        </p:nvSpPr>
        <p:spPr>
          <a:xfrm>
            <a:off x="1019175" y="381600"/>
            <a:ext cx="5076825" cy="9216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vi-VN" sz="4000" b="1" dirty="0"/>
              <a:t>Please fill in this attention form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964008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kevfEeuTGidHezk9hu30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TKyd1ETQpOeOgY64juU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FFFd_HqT_a3Nuhksn1n.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e5EziFQh6DvcCkSAp5p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1H25mBAQLq1RbSta1mPD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VSiNg41SE._NecF0sdbm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5Grcwj3RUyjT1ekKhfrg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ax.eq7eTyiaM25jRn21U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NM85wlQJu1zzCjC9jWd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0kk2KuT0.Jz1hula4DW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0kk2KuT0.Jz1hula4DW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1H25mBAQLq1RbSta1mPD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1H25mBAQLq1RbSta1mPD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kevfEeuTGidHezk9hu30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1H25mBAQLq1RbSta1mPD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5Grcwj3RUyjT1ekKhfrgg"/>
</p:tagLst>
</file>

<file path=ppt/theme/theme1.xml><?xml version="1.0" encoding="utf-8"?>
<a:theme xmlns:a="http://schemas.openxmlformats.org/drawingml/2006/main" name="2_Spring">
  <a:themeElements>
    <a:clrScheme name="Spring GDS">
      <a:dk1>
        <a:sysClr val="windowText" lastClr="000000"/>
      </a:dk1>
      <a:lt1>
        <a:sysClr val="window" lastClr="FFFFFF"/>
      </a:lt1>
      <a:dk2>
        <a:srgbClr val="001A73"/>
      </a:dk2>
      <a:lt2>
        <a:srgbClr val="EEECE1"/>
      </a:lt2>
      <a:accent1>
        <a:srgbClr val="001A73"/>
      </a:accent1>
      <a:accent2>
        <a:srgbClr val="ED8C00"/>
      </a:accent2>
      <a:accent3>
        <a:srgbClr val="F04C3B"/>
      </a:accent3>
      <a:accent4>
        <a:srgbClr val="E45123"/>
      </a:accent4>
      <a:accent5>
        <a:srgbClr val="FCBA1A"/>
      </a:accent5>
      <a:accent6>
        <a:srgbClr val="BBBBBB"/>
      </a:accent6>
      <a:hlink>
        <a:srgbClr val="ED8C00"/>
      </a:hlink>
      <a:folHlink>
        <a:srgbClr val="FCBA1A"/>
      </a:folHlink>
    </a:clrScheme>
    <a:fontScheme name="Spring GDS">
      <a:majorFont>
        <a:latin typeface="Akkurat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2"/>
          </a:solidFill>
        </a:ln>
      </a:spPr>
      <a:bodyPr rtlCol="0" anchor="ctr"/>
      <a:lstStyle>
        <a:defPPr algn="ctr">
          <a:spcBef>
            <a:spcPts val="600"/>
          </a:spcBef>
          <a:defRPr sz="1100" dirty="0" smtClean="0">
            <a:solidFill>
              <a:schemeClr val="tx1">
                <a:lumMod val="85000"/>
                <a:lumOff val="15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PostNL dark blue">
      <a:srgbClr val="25324C"/>
    </a:custClr>
    <a:custClr name="PostNL blue">
      <a:srgbClr val="3440B6"/>
    </a:custClr>
    <a:custClr name="PostNL light blue">
      <a:srgbClr val="00A1E1"/>
    </a:custClr>
    <a:custClr name="PostNL dark bluegrey">
      <a:srgbClr val="27324C"/>
    </a:custClr>
    <a:custClr name="PostNL light bluegrey">
      <a:srgbClr val="ADB5C5"/>
    </a:custClr>
    <a:custClr name="PostNL action red">
      <a:srgbClr val="D70036"/>
    </a:custClr>
    <a:custClr name="PostNL green">
      <a:srgbClr val="43B02A"/>
    </a:custClr>
    <a:custClr name="placeholder">
      <a:srgbClr val="FFFFFF"/>
    </a:custClr>
    <a:custClr name="placeholder%">
      <a:srgbClr val="FFFFFF"/>
    </a:custClr>
    <a:custClr name="placeholder">
      <a:srgbClr val="FFFFFF"/>
    </a:custClr>
    <a:custClr name="PostNL dark blue -80%">
      <a:srgbClr val="CCD1E3"/>
    </a:custClr>
    <a:custClr name="PostNL blue -80%">
      <a:srgbClr val="D6D9F0"/>
    </a:custClr>
    <a:custClr name="PostNL light blue -80%">
      <a:srgbClr val="CCECF9"/>
    </a:custClr>
    <a:custClr name="PostNL dark bluegrey -80%">
      <a:srgbClr val="D4D6DB"/>
    </a:custClr>
    <a:custClr name="PostNL light bluegrey -80%">
      <a:srgbClr val="F6F7F9"/>
    </a:custClr>
    <a:custClr name="PostNL action red -80%">
      <a:srgbClr val="F7CCD7"/>
    </a:custClr>
    <a:custClr name="PostNL green -80%">
      <a:srgbClr val="D9EFD4"/>
    </a:custClr>
    <a:custClr name="placeholder">
      <a:srgbClr val="FFFFFF"/>
    </a:custClr>
    <a:custClr name="placeholder%">
      <a:srgbClr val="FFFFFF"/>
    </a:custClr>
    <a:custClr name="placeholder">
      <a:srgbClr val="FFFFFF"/>
    </a:custClr>
    <a:custClr name="PostNL dark blue -60%">
      <a:srgbClr val="99A3C7"/>
    </a:custClr>
    <a:custClr name="PostNL blue -60%">
      <a:srgbClr val="AEB3E2"/>
    </a:custClr>
    <a:custClr name="PostNL light blue -60%">
      <a:srgbClr val="99D9F3"/>
    </a:custClr>
    <a:custClr name="PostNL dark bluegrey -60%">
      <a:srgbClr val="A9ADB7"/>
    </a:custClr>
    <a:custClr name="PostNL light bluegrey -60%">
      <a:srgbClr val="EEF0F4"/>
    </a:custClr>
    <a:custClr name="PostNL action red -60%">
      <a:srgbClr val="EF99AF"/>
    </a:custClr>
    <a:custClr name="PostNL green -60%">
      <a:srgbClr val="B4DFAA"/>
    </a:custClr>
    <a:custClr name="placeholder">
      <a:srgbClr val="FFFFFF"/>
    </a:custClr>
    <a:custClr name="placeholder%">
      <a:srgbClr val="FFFFFF"/>
    </a:custClr>
    <a:custClr name="placeholder">
      <a:srgbClr val="FFFFFF"/>
    </a:custClr>
    <a:custClr name="PostNL dark blue -40%">
      <a:srgbClr val="6676AB"/>
    </a:custClr>
    <a:custClr name="PostNL blue -40%">
      <a:srgbClr val="858CD3"/>
    </a:custClr>
    <a:custClr name="PostNL light blue -40%">
      <a:srgbClr val="66C7ED"/>
    </a:custClr>
    <a:custClr name="PostNL dark bluegrey -40%">
      <a:srgbClr val="7D8494"/>
    </a:custClr>
    <a:custClr name="PostNL light bluegrey -40%">
      <a:srgbClr val="E5E8EE"/>
    </a:custClr>
    <a:custClr name="PostNL action red -40%">
      <a:srgbClr val="E76686"/>
    </a:custClr>
    <a:custClr name="PostNL green -40%">
      <a:srgbClr val="8ED07F"/>
    </a:custClr>
    <a:custClr name="placeholder">
      <a:srgbClr val="FFFFFF"/>
    </a:custClr>
    <a:custClr name="placeholder%">
      <a:srgbClr val="FFFFFF"/>
    </a:custClr>
    <a:custClr name="placeholder">
      <a:srgbClr val="FFFFFF"/>
    </a:custClr>
    <a:custClr name="PostNL dark blue +25%">
      <a:srgbClr val="001356"/>
    </a:custClr>
    <a:custClr name="PostNL blue +25%">
      <a:srgbClr val="273088"/>
    </a:custClr>
    <a:custClr name="PostNL light blue +25%">
      <a:srgbClr val="0079A9"/>
    </a:custClr>
    <a:custClr name="PostNL dark bluegrey +25%">
      <a:srgbClr val="1D2539"/>
    </a:custClr>
    <a:custClr name="PostNL light bluegrey +25%">
      <a:srgbClr val="9FA3AA"/>
    </a:custClr>
    <a:custClr name="PostNL action red +25%">
      <a:srgbClr val="A10028"/>
    </a:custClr>
    <a:custClr name="PostNL green +25%">
      <a:srgbClr val="32841F"/>
    </a:custClr>
    <a:custClr name="placeholder">
      <a:srgbClr val="FFFFFF"/>
    </a:custClr>
    <a:custClr name="placeholder%">
      <a:srgbClr val="FFFFFF"/>
    </a:custClr>
    <a:custClr name="placeholder">
      <a:srgbClr val="FFFFFF"/>
    </a:custClr>
  </a:custClrLst>
</a:theme>
</file>

<file path=ppt/theme/theme2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E75D10BFD6E342AF238F6A1000DA95" ma:contentTypeVersion="16" ma:contentTypeDescription="Een nieuw document maken." ma:contentTypeScope="" ma:versionID="cc1be4ad82958eec78eb4fb9a2257236">
  <xsd:schema xmlns:xsd="http://www.w3.org/2001/XMLSchema" xmlns:xs="http://www.w3.org/2001/XMLSchema" xmlns:p="http://schemas.microsoft.com/office/2006/metadata/properties" xmlns:ns2="2b38503b-48c4-47c2-9b2d-603a43bbdd4f" xmlns:ns3="d7d4726f-c5fe-4c05-b9cc-d3c6a59a5916" targetNamespace="http://schemas.microsoft.com/office/2006/metadata/properties" ma:root="true" ma:fieldsID="285e5d6c0ad4355c9664d42ed49a6e12" ns2:_="" ns3:_="">
    <xsd:import namespace="2b38503b-48c4-47c2-9b2d-603a43bbdd4f"/>
    <xsd:import namespace="d7d4726f-c5fe-4c05-b9cc-d3c6a59a59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38503b-48c4-47c2-9b2d-603a43bbdd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d4726f-c5fe-4c05-b9cc-d3c6a59a591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7d4726f-c5fe-4c05-b9cc-d3c6a59a5916">
      <UserInfo>
        <DisplayName>Reijngoudt, Roy</DisplayName>
        <AccountId>1529</AccountId>
        <AccountType/>
      </UserInfo>
    </SharedWithUsers>
  </documentManagement>
</p:properties>
</file>

<file path=customXml/item4.xml><?xml version="1.0" encoding="utf-8"?>
<?mso-contentType ?>
<SharedContentType xmlns="Microsoft.SharePoint.Taxonomy.ContentTypeSync" SourceId="bfdd1858-e21a-4dc0-9eb0-0eda04e424b6" ContentTypeId="0x0101" PreviousValue="false"/>
</file>

<file path=customXml/itemProps1.xml><?xml version="1.0" encoding="utf-8"?>
<ds:datastoreItem xmlns:ds="http://schemas.openxmlformats.org/officeDocument/2006/customXml" ds:itemID="{D78162C9-0454-4039-8ABC-E80E0FF4DA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DCFB38-0E47-48AC-8846-6FF502C4A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38503b-48c4-47c2-9b2d-603a43bbdd4f"/>
    <ds:schemaRef ds:uri="d7d4726f-c5fe-4c05-b9cc-d3c6a59a59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8D1A5A-8565-421A-BEDF-51536B9F8E3A}">
  <ds:schemaRefs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d7d4726f-c5fe-4c05-b9cc-d3c6a59a5916"/>
    <ds:schemaRef ds:uri="2b38503b-48c4-47c2-9b2d-603a43bbdd4f"/>
  </ds:schemaRefs>
</ds:datastoreItem>
</file>

<file path=customXml/itemProps4.xml><?xml version="1.0" encoding="utf-8"?>
<ds:datastoreItem xmlns:ds="http://schemas.openxmlformats.org/officeDocument/2006/customXml" ds:itemID="{662AC899-29C6-4973-A814-FF552E235174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5315</TotalTime>
  <Words>2371</Words>
  <Application>Microsoft Office PowerPoint</Application>
  <PresentationFormat>Widescreen</PresentationFormat>
  <Paragraphs>422</Paragraphs>
  <Slides>53</Slides>
  <Notes>18</Notes>
  <HiddenSlides>0</HiddenSlides>
  <MMClips>5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73" baseType="lpstr">
      <vt:lpstr>Akkurat Pro</vt:lpstr>
      <vt:lpstr>Akkurat Pro Light</vt:lpstr>
      <vt:lpstr>-apple-system</vt:lpstr>
      <vt:lpstr>Arial</vt:lpstr>
      <vt:lpstr>Calibri</vt:lpstr>
      <vt:lpstr>Calibri Light</vt:lpstr>
      <vt:lpstr>Consolas</vt:lpstr>
      <vt:lpstr>Courier New</vt:lpstr>
      <vt:lpstr>Google Sans</vt:lpstr>
      <vt:lpstr>Segoe UI</vt:lpstr>
      <vt:lpstr>SegoeuiPc</vt:lpstr>
      <vt:lpstr>Trebuchet MS</vt:lpstr>
      <vt:lpstr>udemy sans</vt:lpstr>
      <vt:lpstr>Wingdings</vt:lpstr>
      <vt:lpstr>Wingdings 3</vt:lpstr>
      <vt:lpstr>Wingdings,Sans-Serif</vt:lpstr>
      <vt:lpstr>Work Sans</vt:lpstr>
      <vt:lpstr>2_Spring</vt:lpstr>
      <vt:lpstr>Facet</vt:lpstr>
      <vt:lpstr>think-cell Slide</vt:lpstr>
      <vt:lpstr>Unlocking Insights</vt:lpstr>
      <vt:lpstr>Welcome!</vt:lpstr>
      <vt:lpstr>What do you already know about Power BI?</vt:lpstr>
      <vt:lpstr>Workshop Goals Understand Power BI Fundamentals </vt:lpstr>
      <vt:lpstr>Get started with Power BI and its concepts</vt:lpstr>
      <vt:lpstr>What is Power BI?</vt:lpstr>
      <vt:lpstr>What can Power BI do?</vt:lpstr>
      <vt:lpstr>Some dashboard inspirations</vt:lpstr>
      <vt:lpstr>Some dashboard inspirations</vt:lpstr>
      <vt:lpstr>Power BI Pros &amp; Cons</vt:lpstr>
      <vt:lpstr>What are BI processes and where does Power BI fit in?</vt:lpstr>
      <vt:lpstr>Useful Information</vt:lpstr>
      <vt:lpstr>Useful Information</vt:lpstr>
      <vt:lpstr>Useful Information</vt:lpstr>
      <vt:lpstr>Components in Power BI Desktop User-interface for building visualizations</vt:lpstr>
      <vt:lpstr>Components in Power BI Desktop User-interface for importing and transforming data – Power Query Editor</vt:lpstr>
      <vt:lpstr>Download the workshop materials</vt:lpstr>
      <vt:lpstr>Hands-on pracise with PowerBI</vt:lpstr>
      <vt:lpstr>Connecting to data sources</vt:lpstr>
      <vt:lpstr>Connecting to data sources  Importing data into Power BI</vt:lpstr>
      <vt:lpstr>Practice Load data in Power BI desktop</vt:lpstr>
      <vt:lpstr>Connecting to data sources  Connecting to Data source (Postgres)</vt:lpstr>
      <vt:lpstr>Configurate ODBC connection to a Postgres Database</vt:lpstr>
      <vt:lpstr>Configurate ODBC connection to a database</vt:lpstr>
      <vt:lpstr>Load data from a database in Power BI Without SQL query</vt:lpstr>
      <vt:lpstr>Load data from a database in PowerBI With SQL query</vt:lpstr>
      <vt:lpstr>Transform data</vt:lpstr>
      <vt:lpstr>Pre-process and transform data Using Power Query Editor in Power BI</vt:lpstr>
      <vt:lpstr>PowerPoint Presentation</vt:lpstr>
      <vt:lpstr>Transforming data in Power BI</vt:lpstr>
      <vt:lpstr>Practice time! Import and Transforming data Questions</vt:lpstr>
      <vt:lpstr>Practice time! Import and Transforming data Show us your outcome!</vt:lpstr>
      <vt:lpstr>Data Types</vt:lpstr>
      <vt:lpstr>Data Types</vt:lpstr>
      <vt:lpstr>Data Types – date time data types</vt:lpstr>
      <vt:lpstr>The risk of using Excel as a data source</vt:lpstr>
      <vt:lpstr>The risk of using Excel as a data source</vt:lpstr>
      <vt:lpstr>Please fill in this form for future update</vt:lpstr>
      <vt:lpstr>Explore the data</vt:lpstr>
      <vt:lpstr>Explore the data or make changes Using Power BI User-interface for building visualizations</vt:lpstr>
      <vt:lpstr>Create visuals in Power BI desktop</vt:lpstr>
      <vt:lpstr>Practice time! Creating visuals in Power BI Questions</vt:lpstr>
      <vt:lpstr>Practice time! Creating visuals in Power BI Show us your outcome!</vt:lpstr>
      <vt:lpstr>Creating KPIs in Power BI with DAX</vt:lpstr>
      <vt:lpstr>Creating KPIs with DAX in Power BI</vt:lpstr>
      <vt:lpstr>Practice time! Creating KPIs with DAX in Power BI Questions</vt:lpstr>
      <vt:lpstr>Practice time! Creating visuals in Power BI Show us your outcome!</vt:lpstr>
      <vt:lpstr>Publish Power BI dashboard</vt:lpstr>
      <vt:lpstr>Publishing report on Power BI report server</vt:lpstr>
      <vt:lpstr>Summary of this session</vt:lpstr>
      <vt:lpstr>Recommended follow up trainings</vt:lpstr>
      <vt:lpstr>Recommended follow up trainings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Heetvelt, Roald</dc:creator>
  <cp:lastModifiedBy>Lan Nguyen</cp:lastModifiedBy>
  <cp:revision>9</cp:revision>
  <dcterms:created xsi:type="dcterms:W3CDTF">2021-02-18T08:13:28Z</dcterms:created>
  <dcterms:modified xsi:type="dcterms:W3CDTF">2025-03-08T08:11:01Z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0x01010086E75D10BFD6E342AF238F6A1000DA95</vt:lpwstr>
  </property>
</Properties>
</file>